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3" r:id="rId47"/>
  </p:sldIdLst>
  <p:sldSz cx="18288000" cy="10287000"/>
  <p:notesSz cx="6858000" cy="9144000"/>
  <p:embeddedFontLst>
    <p:embeddedFont>
      <p:font typeface="Canva Sans" panose="020B0604020202020204" charset="0"/>
      <p:regular r:id="rId48"/>
    </p:embeddedFont>
    <p:embeddedFont>
      <p:font typeface="Canva Sans Bold" panose="020B0604020202020204" charset="0"/>
      <p:regular r:id="rId49"/>
    </p:embeddedFont>
    <p:embeddedFont>
      <p:font typeface="Garet" panose="020B0604020202020204" charset="0"/>
      <p:regular r:id="rId50"/>
    </p:embeddedFont>
    <p:embeddedFont>
      <p:font typeface="Garet Bold" panose="020B0604020202020204" charset="0"/>
      <p:regular r:id="rId51"/>
    </p:embeddedFont>
    <p:embeddedFont>
      <p:font typeface="Garet Ultra-Bold" panose="020B0604020202020204" charset="0"/>
      <p:regular r:id="rId52"/>
    </p:embeddedFont>
    <p:embeddedFont>
      <p:font typeface="Inter" panose="020B0604020202020204" charset="0"/>
      <p:regular r:id="rId53"/>
    </p:embeddedFont>
    <p:embeddedFont>
      <p:font typeface="Inter Bold" panose="020B0604020202020204" charset="0"/>
      <p:regular r:id="rId54"/>
    </p:embeddedFont>
    <p:embeddedFont>
      <p:font typeface="Inter Bold Italics" panose="020B0604020202020204" charset="0"/>
      <p:regular r:id="rId55"/>
    </p:embeddedFont>
    <p:embeddedFont>
      <p:font typeface="Inter Italics" panose="020B0604020202020204" charset="0"/>
      <p:regular r:id="rId56"/>
    </p:embeddedFont>
    <p:embeddedFont>
      <p:font typeface="Montserrat Bold" panose="020B0604020202020204" charset="0"/>
      <p:regular r:id="rId57"/>
    </p:embeddedFont>
    <p:embeddedFont>
      <p:font typeface="Open Sans 1" panose="020B0604020202020204" charset="0"/>
      <p:regular r:id="rId58"/>
    </p:embeddedFont>
    <p:embeddedFont>
      <p:font typeface="Open Sans 2" panose="020B0604020202020204" charset="0"/>
      <p:regular r:id="rId59"/>
    </p:embeddedFont>
    <p:embeddedFont>
      <p:font typeface="Open Sans 2 Bold" panose="020B0604020202020204" charset="0"/>
      <p:regular r:id="rId60"/>
    </p:embeddedFont>
    <p:embeddedFont>
      <p:font typeface="Open Sans 2 Bold Italics"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4.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6.png"/><Relationship Id="rId5" Type="http://schemas.openxmlformats.org/officeDocument/2006/relationships/image" Target="../media/image44.png"/><Relationship Id="rId10"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5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5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3.png"/><Relationship Id="rId5" Type="http://schemas.openxmlformats.org/officeDocument/2006/relationships/image" Target="../media/image51.png"/><Relationship Id="rId10"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8.svg"/><Relationship Id="rId3" Type="http://schemas.openxmlformats.org/officeDocument/2006/relationships/image" Target="../media/image3.png"/><Relationship Id="rId7" Type="http://schemas.openxmlformats.org/officeDocument/2006/relationships/image" Target="../media/image41.svg"/><Relationship Id="rId12"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4.png"/><Relationship Id="rId9" Type="http://schemas.openxmlformats.org/officeDocument/2006/relationships/image" Target="../media/image43.svg"/></Relationships>
</file>

<file path=ppt/slides/_rels/slide25.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63.png"/><Relationship Id="rId3" Type="http://schemas.openxmlformats.org/officeDocument/2006/relationships/image" Target="../media/image3.png"/><Relationship Id="rId7" Type="http://schemas.openxmlformats.org/officeDocument/2006/relationships/image" Target="../media/image40.png"/><Relationship Id="rId12" Type="http://schemas.openxmlformats.org/officeDocument/2006/relationships/image" Target="../media/image6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1.png"/><Relationship Id="rId5" Type="http://schemas.openxmlformats.org/officeDocument/2006/relationships/image" Target="../media/image59.png"/><Relationship Id="rId10" Type="http://schemas.openxmlformats.org/officeDocument/2006/relationships/image" Target="../media/image43.svg"/><Relationship Id="rId4" Type="http://schemas.openxmlformats.org/officeDocument/2006/relationships/image" Target="../media/image4.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png"/><Relationship Id="rId7" Type="http://schemas.openxmlformats.org/officeDocument/2006/relationships/image" Target="../media/image4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63.png"/><Relationship Id="rId10" Type="http://schemas.openxmlformats.org/officeDocument/2006/relationships/image" Target="../media/image62.svg"/><Relationship Id="rId4" Type="http://schemas.openxmlformats.org/officeDocument/2006/relationships/image" Target="../media/image4.png"/><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7.png"/><Relationship Id="rId3" Type="http://schemas.openxmlformats.org/officeDocument/2006/relationships/image" Target="../media/image3.png"/><Relationship Id="rId7" Type="http://schemas.openxmlformats.org/officeDocument/2006/relationships/image" Target="../media/image41.svg"/><Relationship Id="rId12"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62.svg"/><Relationship Id="rId5" Type="http://schemas.openxmlformats.org/officeDocument/2006/relationships/image" Target="../media/image65.jpeg"/><Relationship Id="rId10" Type="http://schemas.openxmlformats.org/officeDocument/2006/relationships/image" Target="../media/image61.png"/><Relationship Id="rId4" Type="http://schemas.openxmlformats.org/officeDocument/2006/relationships/image" Target="../media/image4.png"/><Relationship Id="rId9" Type="http://schemas.openxmlformats.org/officeDocument/2006/relationships/image" Target="../media/image43.sv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3.png"/><Relationship Id="rId7" Type="http://schemas.openxmlformats.org/officeDocument/2006/relationships/image" Target="../media/image41.svg"/><Relationship Id="rId12" Type="http://schemas.openxmlformats.org/officeDocument/2006/relationships/image" Target="../media/image4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4.png"/><Relationship Id="rId9" Type="http://schemas.openxmlformats.org/officeDocument/2006/relationships/image" Target="../media/image62.svg"/></Relationships>
</file>

<file path=ppt/slides/_rels/slide2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svg"/><Relationship Id="rId10" Type="http://schemas.openxmlformats.org/officeDocument/2006/relationships/image" Target="../media/image4.png"/><Relationship Id="rId4" Type="http://schemas.openxmlformats.org/officeDocument/2006/relationships/image" Target="../media/image75.png"/><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png"/><Relationship Id="rId9" Type="http://schemas.openxmlformats.org/officeDocument/2006/relationships/image" Target="../media/image43.sv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png"/><Relationship Id="rId7"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png"/><Relationship Id="rId9"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4.png"/><Relationship Id="rId9" Type="http://schemas.openxmlformats.org/officeDocument/2006/relationships/image" Target="../media/image43.sv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png"/><Relationship Id="rId9" Type="http://schemas.openxmlformats.org/officeDocument/2006/relationships/image" Target="../media/image9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97.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3405" r="-119513"/>
              </a:stretch>
            </a:blipFill>
          </p:spPr>
          <p:txBody>
            <a:bodyPr/>
            <a:lstStyle/>
            <a:p>
              <a:endParaRPr lang="en-US"/>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US"/>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5611404"/>
            <a:ext cx="4176257" cy="545802"/>
            <a:chOff x="0" y="0"/>
            <a:chExt cx="1099919" cy="143750"/>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0345E4"/>
            </a:solidFill>
          </p:spPr>
          <p:txBody>
            <a:bodyPr/>
            <a:lstStyle/>
            <a:p>
              <a:endParaRPr lang="en-US"/>
            </a:p>
          </p:txBody>
        </p:sp>
        <p:sp>
          <p:nvSpPr>
            <p:cNvPr id="18" name="TextBox 18"/>
            <p:cNvSpPr txBox="1"/>
            <p:nvPr/>
          </p:nvSpPr>
          <p:spPr>
            <a:xfrm>
              <a:off x="0" y="-28575"/>
              <a:ext cx="1099919" cy="172325"/>
            </a:xfrm>
            <a:prstGeom prst="rect">
              <a:avLst/>
            </a:prstGeom>
          </p:spPr>
          <p:txBody>
            <a:bodyPr lIns="50800" tIns="50800" rIns="50800" bIns="50800" rtlCol="0" anchor="ctr"/>
            <a:lstStyle/>
            <a:p>
              <a:pPr algn="ctr">
                <a:lnSpc>
                  <a:spcPts val="2659"/>
                </a:lnSpc>
              </a:pPr>
              <a:r>
                <a:rPr lang="en-US" sz="1899">
                  <a:solidFill>
                    <a:srgbClr val="FFFFFF"/>
                  </a:solidFill>
                  <a:latin typeface="Garet"/>
                  <a:ea typeface="Garet"/>
                  <a:cs typeface="Garet"/>
                  <a:sym typeface="Garet"/>
                </a:rPr>
                <a:t>MAY 2025</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484493" y="9014056"/>
            <a:ext cx="2545888" cy="254588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U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624423" y="786854"/>
            <a:ext cx="2443661" cy="750068"/>
          </a:xfrm>
          <a:custGeom>
            <a:avLst/>
            <a:gdLst/>
            <a:ahLst/>
            <a:cxnLst/>
            <a:rect l="l" t="t" r="r" b="b"/>
            <a:pathLst>
              <a:path w="2443661" h="750068">
                <a:moveTo>
                  <a:pt x="0" y="0"/>
                </a:moveTo>
                <a:lnTo>
                  <a:pt x="2443661" y="0"/>
                </a:lnTo>
                <a:lnTo>
                  <a:pt x="2443661" y="750068"/>
                </a:lnTo>
                <a:lnTo>
                  <a:pt x="0" y="750068"/>
                </a:lnTo>
                <a:lnTo>
                  <a:pt x="0" y="0"/>
                </a:lnTo>
                <a:close/>
              </a:path>
            </a:pathLst>
          </a:custGeom>
          <a:blipFill>
            <a:blip r:embed="rId3"/>
            <a:stretch>
              <a:fillRect/>
            </a:stretch>
          </a:blipFill>
        </p:spPr>
        <p:txBody>
          <a:bodyPr/>
          <a:lstStyle/>
          <a:p>
            <a:endParaRPr lang="en-US"/>
          </a:p>
        </p:txBody>
      </p:sp>
      <p:sp>
        <p:nvSpPr>
          <p:cNvPr id="26" name="Freeform 26"/>
          <p:cNvSpPr/>
          <p:nvPr/>
        </p:nvSpPr>
        <p:spPr>
          <a:xfrm>
            <a:off x="5536655" y="7845835"/>
            <a:ext cx="1854036" cy="1704517"/>
          </a:xfrm>
          <a:custGeom>
            <a:avLst/>
            <a:gdLst/>
            <a:ahLst/>
            <a:cxnLst/>
            <a:rect l="l" t="t" r="r" b="b"/>
            <a:pathLst>
              <a:path w="1854036" h="1704517">
                <a:moveTo>
                  <a:pt x="0" y="0"/>
                </a:moveTo>
                <a:lnTo>
                  <a:pt x="1854037" y="0"/>
                </a:lnTo>
                <a:lnTo>
                  <a:pt x="1854037" y="1704517"/>
                </a:lnTo>
                <a:lnTo>
                  <a:pt x="0" y="1704517"/>
                </a:lnTo>
                <a:lnTo>
                  <a:pt x="0" y="0"/>
                </a:lnTo>
                <a:close/>
              </a:path>
            </a:pathLst>
          </a:custGeom>
          <a:blipFill>
            <a:blip r:embed="rId4"/>
            <a:stretch>
              <a:fillRect/>
            </a:stretch>
          </a:blipFill>
        </p:spPr>
        <p:txBody>
          <a:bodyPr/>
          <a:lstStyle/>
          <a:p>
            <a:endParaRPr lang="en-US"/>
          </a:p>
        </p:txBody>
      </p:sp>
      <p:sp>
        <p:nvSpPr>
          <p:cNvPr id="27" name="Freeform 27"/>
          <p:cNvSpPr/>
          <p:nvPr/>
        </p:nvSpPr>
        <p:spPr>
          <a:xfrm>
            <a:off x="1696420" y="7845835"/>
            <a:ext cx="3228694" cy="1816140"/>
          </a:xfrm>
          <a:custGeom>
            <a:avLst/>
            <a:gdLst/>
            <a:ahLst/>
            <a:cxnLst/>
            <a:rect l="l" t="t" r="r" b="b"/>
            <a:pathLst>
              <a:path w="3228694" h="1816140">
                <a:moveTo>
                  <a:pt x="0" y="0"/>
                </a:moveTo>
                <a:lnTo>
                  <a:pt x="3228694" y="0"/>
                </a:lnTo>
                <a:lnTo>
                  <a:pt x="3228694" y="1816140"/>
                </a:lnTo>
                <a:lnTo>
                  <a:pt x="0" y="1816140"/>
                </a:lnTo>
                <a:lnTo>
                  <a:pt x="0" y="0"/>
                </a:lnTo>
                <a:close/>
              </a:path>
            </a:pathLst>
          </a:custGeom>
          <a:blipFill>
            <a:blip r:embed="rId5"/>
            <a:stretch>
              <a:fillRect/>
            </a:stretch>
          </a:blipFill>
        </p:spPr>
        <p:txBody>
          <a:bodyPr/>
          <a:lstStyle/>
          <a:p>
            <a:endParaRPr lang="en-US"/>
          </a:p>
        </p:txBody>
      </p:sp>
      <p:sp>
        <p:nvSpPr>
          <p:cNvPr id="28" name="Freeform 28"/>
          <p:cNvSpPr/>
          <p:nvPr/>
        </p:nvSpPr>
        <p:spPr>
          <a:xfrm>
            <a:off x="7662928" y="8486330"/>
            <a:ext cx="3190959" cy="423527"/>
          </a:xfrm>
          <a:custGeom>
            <a:avLst/>
            <a:gdLst/>
            <a:ahLst/>
            <a:cxnLst/>
            <a:rect l="l" t="t" r="r" b="b"/>
            <a:pathLst>
              <a:path w="3190959" h="423527">
                <a:moveTo>
                  <a:pt x="0" y="0"/>
                </a:moveTo>
                <a:lnTo>
                  <a:pt x="3190959" y="0"/>
                </a:lnTo>
                <a:lnTo>
                  <a:pt x="3190959" y="423527"/>
                </a:lnTo>
                <a:lnTo>
                  <a:pt x="0" y="423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TextBox 29"/>
          <p:cNvSpPr txBox="1"/>
          <p:nvPr/>
        </p:nvSpPr>
        <p:spPr>
          <a:xfrm>
            <a:off x="1624423" y="2326440"/>
            <a:ext cx="8885686" cy="756925"/>
          </a:xfrm>
          <a:prstGeom prst="rect">
            <a:avLst/>
          </a:prstGeom>
        </p:spPr>
        <p:txBody>
          <a:bodyPr lIns="0" tIns="0" rIns="0" bIns="0" rtlCol="0" anchor="t">
            <a:spAutoFit/>
          </a:bodyPr>
          <a:lstStyle/>
          <a:p>
            <a:pPr algn="l">
              <a:lnSpc>
                <a:spcPts val="5980"/>
              </a:lnSpc>
            </a:pPr>
            <a:r>
              <a:rPr lang="en-US" sz="5200" b="1">
                <a:solidFill>
                  <a:srgbClr val="0345E4"/>
                </a:solidFill>
                <a:latin typeface="Garet Bold"/>
                <a:ea typeface="Garet Bold"/>
                <a:cs typeface="Garet Bold"/>
                <a:sym typeface="Garet Bold"/>
              </a:rPr>
              <a:t>GENERAL LEDGER </a:t>
            </a:r>
          </a:p>
        </p:txBody>
      </p:sp>
      <p:sp>
        <p:nvSpPr>
          <p:cNvPr id="30" name="TextBox 30"/>
          <p:cNvSpPr txBox="1"/>
          <p:nvPr/>
        </p:nvSpPr>
        <p:spPr>
          <a:xfrm>
            <a:off x="1968200" y="7441176"/>
            <a:ext cx="8885686" cy="259080"/>
          </a:xfrm>
          <a:prstGeom prst="rect">
            <a:avLst/>
          </a:prstGeom>
        </p:spPr>
        <p:txBody>
          <a:bodyPr lIns="0" tIns="0" rIns="0" bIns="0" rtlCol="0" anchor="t">
            <a:spAutoFit/>
          </a:bodyPr>
          <a:lstStyle/>
          <a:p>
            <a:pPr algn="l">
              <a:lnSpc>
                <a:spcPts val="2070"/>
              </a:lnSpc>
            </a:pPr>
            <a:r>
              <a:rPr lang="en-US" sz="1800" b="1">
                <a:solidFill>
                  <a:srgbClr val="000000"/>
                </a:solidFill>
                <a:latin typeface="Garet Bold"/>
                <a:ea typeface="Garet Bold"/>
                <a:cs typeface="Garet Bold"/>
                <a:sym typeface="Garet Bold"/>
              </a:rPr>
              <a:t>SPONSORED BY</a:t>
            </a:r>
          </a:p>
        </p:txBody>
      </p:sp>
      <p:sp>
        <p:nvSpPr>
          <p:cNvPr id="31" name="TextBox 31"/>
          <p:cNvSpPr txBox="1"/>
          <p:nvPr/>
        </p:nvSpPr>
        <p:spPr>
          <a:xfrm>
            <a:off x="1624423" y="3102415"/>
            <a:ext cx="8133014" cy="2068200"/>
          </a:xfrm>
          <a:prstGeom prst="rect">
            <a:avLst/>
          </a:prstGeom>
        </p:spPr>
        <p:txBody>
          <a:bodyPr lIns="0" tIns="0" rIns="0" bIns="0" rtlCol="0" anchor="t">
            <a:spAutoFit/>
          </a:bodyPr>
          <a:lstStyle/>
          <a:p>
            <a:pPr algn="l">
              <a:lnSpc>
                <a:spcPts val="5405"/>
              </a:lnSpc>
            </a:pPr>
            <a:r>
              <a:rPr lang="en-US" sz="4700" b="1">
                <a:solidFill>
                  <a:srgbClr val="000000"/>
                </a:solidFill>
                <a:latin typeface="Garet Bold"/>
                <a:ea typeface="Garet Bold"/>
                <a:cs typeface="Garet Bold"/>
                <a:sym typeface="Garet Bold"/>
              </a:rPr>
              <a:t>OPERATIONS AND FINANCIAL REPORTING IN </a:t>
            </a:r>
            <a:r>
              <a:rPr lang="en-US" sz="4700" b="1">
                <a:solidFill>
                  <a:srgbClr val="0345E4"/>
                </a:solidFill>
                <a:latin typeface="Garet Bold"/>
                <a:ea typeface="Garet Bold"/>
                <a:cs typeface="Garet Bold"/>
                <a:sym typeface="Garet Bold"/>
              </a:rPr>
              <a:t>ORACLE ERP</a:t>
            </a:r>
            <a:r>
              <a:rPr lang="en-US" sz="4700" b="1">
                <a:solidFill>
                  <a:srgbClr val="000000"/>
                </a:solidFill>
                <a:latin typeface="Garet Bold"/>
                <a:ea typeface="Garet Bold"/>
                <a:cs typeface="Garet Bold"/>
                <a:sym typeface="Garet Bold"/>
              </a:rPr>
              <a:t> OBJECTIVES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93182" y="5909067"/>
            <a:ext cx="5421286" cy="2799389"/>
            <a:chOff x="0" y="0"/>
            <a:chExt cx="1427828" cy="737288"/>
          </a:xfrm>
        </p:grpSpPr>
        <p:sp>
          <p:nvSpPr>
            <p:cNvPr id="3" name="Freeform 3"/>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4" name="TextBox 4"/>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759084" y="3277975"/>
            <a:ext cx="5095348" cy="5165825"/>
            <a:chOff x="0" y="0"/>
            <a:chExt cx="1341985" cy="1360546"/>
          </a:xfrm>
        </p:grpSpPr>
        <p:sp>
          <p:nvSpPr>
            <p:cNvPr id="6" name="Freeform 6"/>
            <p:cNvSpPr/>
            <p:nvPr/>
          </p:nvSpPr>
          <p:spPr>
            <a:xfrm>
              <a:off x="0" y="0"/>
              <a:ext cx="1341985" cy="1360546"/>
            </a:xfrm>
            <a:custGeom>
              <a:avLst/>
              <a:gdLst/>
              <a:ahLst/>
              <a:cxnLst/>
              <a:rect l="l" t="t" r="r" b="b"/>
              <a:pathLst>
                <a:path w="1341985" h="1360546">
                  <a:moveTo>
                    <a:pt x="77490" y="0"/>
                  </a:moveTo>
                  <a:lnTo>
                    <a:pt x="1264495" y="0"/>
                  </a:lnTo>
                  <a:cubicBezTo>
                    <a:pt x="1307291" y="0"/>
                    <a:pt x="1341985" y="34693"/>
                    <a:pt x="1341985" y="77490"/>
                  </a:cubicBezTo>
                  <a:lnTo>
                    <a:pt x="1341985" y="1283057"/>
                  </a:lnTo>
                  <a:cubicBezTo>
                    <a:pt x="1341985" y="1325853"/>
                    <a:pt x="1307291" y="1360546"/>
                    <a:pt x="1264495" y="1360546"/>
                  </a:cubicBezTo>
                  <a:lnTo>
                    <a:pt x="77490" y="1360546"/>
                  </a:lnTo>
                  <a:cubicBezTo>
                    <a:pt x="56938" y="1360546"/>
                    <a:pt x="37228" y="1352382"/>
                    <a:pt x="22696" y="1337850"/>
                  </a:cubicBezTo>
                  <a:cubicBezTo>
                    <a:pt x="8164" y="1323318"/>
                    <a:pt x="0" y="1303608"/>
                    <a:pt x="0" y="1283057"/>
                  </a:cubicBezTo>
                  <a:lnTo>
                    <a:pt x="0" y="77490"/>
                  </a:lnTo>
                  <a:cubicBezTo>
                    <a:pt x="0" y="56938"/>
                    <a:pt x="8164" y="37228"/>
                    <a:pt x="22696" y="22696"/>
                  </a:cubicBezTo>
                  <a:cubicBezTo>
                    <a:pt x="37228" y="8164"/>
                    <a:pt x="56938" y="0"/>
                    <a:pt x="77490" y="0"/>
                  </a:cubicBezTo>
                  <a:close/>
                </a:path>
              </a:pathLst>
            </a:custGeom>
            <a:solidFill>
              <a:srgbClr val="E8ECEC"/>
            </a:solidFill>
          </p:spPr>
          <p:txBody>
            <a:bodyPr/>
            <a:lstStyle/>
            <a:p>
              <a:endParaRPr lang="en-US"/>
            </a:p>
          </p:txBody>
        </p:sp>
        <p:sp>
          <p:nvSpPr>
            <p:cNvPr id="7" name="TextBox 7"/>
            <p:cNvSpPr txBox="1"/>
            <p:nvPr/>
          </p:nvSpPr>
          <p:spPr>
            <a:xfrm>
              <a:off x="0" y="-38100"/>
              <a:ext cx="1341985" cy="139864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198078" y="2172228"/>
            <a:ext cx="2211493" cy="221149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273532" y="5993216"/>
            <a:ext cx="5421286" cy="2799389"/>
            <a:chOff x="0" y="0"/>
            <a:chExt cx="1427828" cy="737288"/>
          </a:xfrm>
        </p:grpSpPr>
        <p:sp>
          <p:nvSpPr>
            <p:cNvPr id="12" name="Freeform 1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492745" y="3362124"/>
            <a:ext cx="5036171" cy="5132719"/>
            <a:chOff x="0" y="0"/>
            <a:chExt cx="1326399" cy="1351827"/>
          </a:xfrm>
        </p:grpSpPr>
        <p:sp>
          <p:nvSpPr>
            <p:cNvPr id="15" name="Freeform 15"/>
            <p:cNvSpPr/>
            <p:nvPr/>
          </p:nvSpPr>
          <p:spPr>
            <a:xfrm>
              <a:off x="0" y="0"/>
              <a:ext cx="1326399" cy="1351827"/>
            </a:xfrm>
            <a:custGeom>
              <a:avLst/>
              <a:gdLst/>
              <a:ahLst/>
              <a:cxnLst/>
              <a:rect l="l" t="t" r="r" b="b"/>
              <a:pathLst>
                <a:path w="1326399" h="1351827">
                  <a:moveTo>
                    <a:pt x="78400" y="0"/>
                  </a:moveTo>
                  <a:lnTo>
                    <a:pt x="1247999" y="0"/>
                  </a:lnTo>
                  <a:cubicBezTo>
                    <a:pt x="1291298" y="0"/>
                    <a:pt x="1326399" y="35101"/>
                    <a:pt x="1326399" y="78400"/>
                  </a:cubicBezTo>
                  <a:lnTo>
                    <a:pt x="1326399" y="1273427"/>
                  </a:lnTo>
                  <a:cubicBezTo>
                    <a:pt x="1326399" y="1316726"/>
                    <a:pt x="1291298" y="1351827"/>
                    <a:pt x="1247999" y="1351827"/>
                  </a:cubicBezTo>
                  <a:lnTo>
                    <a:pt x="78400" y="1351827"/>
                  </a:lnTo>
                  <a:cubicBezTo>
                    <a:pt x="35101" y="1351827"/>
                    <a:pt x="0" y="1316726"/>
                    <a:pt x="0" y="1273427"/>
                  </a:cubicBezTo>
                  <a:lnTo>
                    <a:pt x="0" y="78400"/>
                  </a:lnTo>
                  <a:cubicBezTo>
                    <a:pt x="0" y="35101"/>
                    <a:pt x="35101" y="0"/>
                    <a:pt x="78400" y="0"/>
                  </a:cubicBezTo>
                  <a:close/>
                </a:path>
              </a:pathLst>
            </a:custGeom>
            <a:solidFill>
              <a:srgbClr val="E8ECEC"/>
            </a:solidFill>
          </p:spPr>
          <p:txBody>
            <a:bodyPr/>
            <a:lstStyle/>
            <a:p>
              <a:endParaRPr lang="en-US"/>
            </a:p>
          </p:txBody>
        </p:sp>
        <p:sp>
          <p:nvSpPr>
            <p:cNvPr id="16" name="TextBox 16"/>
            <p:cNvSpPr txBox="1"/>
            <p:nvPr/>
          </p:nvSpPr>
          <p:spPr>
            <a:xfrm>
              <a:off x="0" y="-38100"/>
              <a:ext cx="1326399" cy="138992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878428" y="2172228"/>
            <a:ext cx="2211493" cy="221149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0"/>
            <a:ext cx="13717659" cy="1543194"/>
            <a:chOff x="0" y="0"/>
            <a:chExt cx="3612881" cy="406438"/>
          </a:xfrm>
        </p:grpSpPr>
        <p:sp>
          <p:nvSpPr>
            <p:cNvPr id="21" name="Freeform 21"/>
            <p:cNvSpPr/>
            <p:nvPr/>
          </p:nvSpPr>
          <p:spPr>
            <a:xfrm>
              <a:off x="0" y="0"/>
              <a:ext cx="3612881" cy="406438"/>
            </a:xfrm>
            <a:custGeom>
              <a:avLst/>
              <a:gdLst/>
              <a:ahLst/>
              <a:cxnLst/>
              <a:rect l="l" t="t" r="r" b="b"/>
              <a:pathLst>
                <a:path w="3612881" h="406438">
                  <a:moveTo>
                    <a:pt x="0" y="0"/>
                  </a:moveTo>
                  <a:lnTo>
                    <a:pt x="3612881" y="0"/>
                  </a:lnTo>
                  <a:lnTo>
                    <a:pt x="3612881" y="406438"/>
                  </a:lnTo>
                  <a:lnTo>
                    <a:pt x="0" y="406438"/>
                  </a:lnTo>
                  <a:close/>
                </a:path>
              </a:pathLst>
            </a:custGeom>
            <a:solidFill>
              <a:srgbClr val="0345E4"/>
            </a:solidFill>
          </p:spPr>
          <p:txBody>
            <a:bodyPr/>
            <a:lstStyle/>
            <a:p>
              <a:endParaRPr lang="en-US"/>
            </a:p>
          </p:txBody>
        </p:sp>
        <p:sp>
          <p:nvSpPr>
            <p:cNvPr id="22" name="TextBox 22"/>
            <p:cNvSpPr txBox="1"/>
            <p:nvPr/>
          </p:nvSpPr>
          <p:spPr>
            <a:xfrm>
              <a:off x="0" y="-38100"/>
              <a:ext cx="3612881" cy="444538"/>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24" name="Freeform 24"/>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25" name="Freeform 25"/>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26" name="Freeform 26"/>
          <p:cNvSpPr/>
          <p:nvPr/>
        </p:nvSpPr>
        <p:spPr>
          <a:xfrm>
            <a:off x="11385167" y="2757049"/>
            <a:ext cx="1210149" cy="1210149"/>
          </a:xfrm>
          <a:custGeom>
            <a:avLst/>
            <a:gdLst/>
            <a:ahLst/>
            <a:cxnLst/>
            <a:rect l="l" t="t" r="r" b="b"/>
            <a:pathLst>
              <a:path w="1210149" h="1210149">
                <a:moveTo>
                  <a:pt x="0" y="0"/>
                </a:moveTo>
                <a:lnTo>
                  <a:pt x="1210149" y="0"/>
                </a:lnTo>
                <a:lnTo>
                  <a:pt x="1210149" y="1210149"/>
                </a:lnTo>
                <a:lnTo>
                  <a:pt x="0" y="12101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7"/>
          <p:cNvSpPr/>
          <p:nvPr/>
        </p:nvSpPr>
        <p:spPr>
          <a:xfrm>
            <a:off x="5759258" y="2757049"/>
            <a:ext cx="1089134" cy="1210149"/>
          </a:xfrm>
          <a:custGeom>
            <a:avLst/>
            <a:gdLst/>
            <a:ahLst/>
            <a:cxnLst/>
            <a:rect l="l" t="t" r="r" b="b"/>
            <a:pathLst>
              <a:path w="1089134" h="1210149">
                <a:moveTo>
                  <a:pt x="0" y="0"/>
                </a:moveTo>
                <a:lnTo>
                  <a:pt x="1089134" y="0"/>
                </a:lnTo>
                <a:lnTo>
                  <a:pt x="1089134" y="1210149"/>
                </a:lnTo>
                <a:lnTo>
                  <a:pt x="0" y="12101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TextBox 28"/>
          <p:cNvSpPr txBox="1"/>
          <p:nvPr/>
        </p:nvSpPr>
        <p:spPr>
          <a:xfrm>
            <a:off x="630285" y="287409"/>
            <a:ext cx="10769833" cy="953136"/>
          </a:xfrm>
          <a:prstGeom prst="rect">
            <a:avLst/>
          </a:prstGeom>
        </p:spPr>
        <p:txBody>
          <a:bodyPr lIns="0" tIns="0" rIns="0" bIns="0" rtlCol="0" anchor="t">
            <a:spAutoFit/>
          </a:bodyPr>
          <a:lstStyle/>
          <a:p>
            <a:pPr algn="l">
              <a:lnSpc>
                <a:spcPts val="7839"/>
              </a:lnSpc>
            </a:pPr>
            <a:r>
              <a:rPr lang="en-US" sz="5599" b="1" spc="111">
                <a:solidFill>
                  <a:srgbClr val="FFFFFF"/>
                </a:solidFill>
                <a:latin typeface="Garet Bold"/>
                <a:ea typeface="Garet Bold"/>
                <a:cs typeface="Garet Bold"/>
                <a:sym typeface="Garet Bold"/>
              </a:rPr>
              <a:t>TYPES OF CALENDARS:</a:t>
            </a:r>
          </a:p>
        </p:txBody>
      </p:sp>
      <p:sp>
        <p:nvSpPr>
          <p:cNvPr id="29" name="TextBox 29"/>
          <p:cNvSpPr txBox="1"/>
          <p:nvPr/>
        </p:nvSpPr>
        <p:spPr>
          <a:xfrm>
            <a:off x="4247609" y="4718199"/>
            <a:ext cx="4112433" cy="537845"/>
          </a:xfrm>
          <a:prstGeom prst="rect">
            <a:avLst/>
          </a:prstGeom>
        </p:spPr>
        <p:txBody>
          <a:bodyPr lIns="0" tIns="0" rIns="0" bIns="0" rtlCol="0" anchor="t">
            <a:spAutoFit/>
          </a:bodyPr>
          <a:lstStyle/>
          <a:p>
            <a:pPr algn="ctr">
              <a:lnSpc>
                <a:spcPts val="4480"/>
              </a:lnSpc>
            </a:pPr>
            <a:r>
              <a:rPr lang="en-US" sz="3200" b="1">
                <a:solidFill>
                  <a:srgbClr val="000000"/>
                </a:solidFill>
                <a:latin typeface="Garet Bold"/>
                <a:ea typeface="Garet Bold"/>
                <a:cs typeface="Garet Bold"/>
                <a:sym typeface="Garet Bold"/>
              </a:rPr>
              <a:t>Calendar Year</a:t>
            </a:r>
          </a:p>
        </p:txBody>
      </p:sp>
      <p:sp>
        <p:nvSpPr>
          <p:cNvPr id="30" name="TextBox 30"/>
          <p:cNvSpPr txBox="1"/>
          <p:nvPr/>
        </p:nvSpPr>
        <p:spPr>
          <a:xfrm>
            <a:off x="9836481" y="4695339"/>
            <a:ext cx="4348700" cy="537845"/>
          </a:xfrm>
          <a:prstGeom prst="rect">
            <a:avLst/>
          </a:prstGeom>
        </p:spPr>
        <p:txBody>
          <a:bodyPr lIns="0" tIns="0" rIns="0" bIns="0" rtlCol="0" anchor="t">
            <a:spAutoFit/>
          </a:bodyPr>
          <a:lstStyle/>
          <a:p>
            <a:pPr algn="ctr">
              <a:lnSpc>
                <a:spcPts val="4480"/>
              </a:lnSpc>
            </a:pPr>
            <a:r>
              <a:rPr lang="en-US" sz="3200" b="1">
                <a:solidFill>
                  <a:srgbClr val="000000"/>
                </a:solidFill>
                <a:latin typeface="Garet Bold"/>
                <a:ea typeface="Garet Bold"/>
                <a:cs typeface="Garet Bold"/>
                <a:sym typeface="Garet Bold"/>
              </a:rPr>
              <a:t>Fiscal Year</a:t>
            </a:r>
          </a:p>
        </p:txBody>
      </p:sp>
      <p:sp>
        <p:nvSpPr>
          <p:cNvPr id="31" name="TextBox 31"/>
          <p:cNvSpPr txBox="1"/>
          <p:nvPr/>
        </p:nvSpPr>
        <p:spPr>
          <a:xfrm>
            <a:off x="4041338" y="5632054"/>
            <a:ext cx="4318703" cy="1115695"/>
          </a:xfrm>
          <a:prstGeom prst="rect">
            <a:avLst/>
          </a:prstGeom>
        </p:spPr>
        <p:txBody>
          <a:bodyPr lIns="0" tIns="0" rIns="0" bIns="0" rtlCol="0" anchor="t">
            <a:spAutoFit/>
          </a:bodyPr>
          <a:lstStyle/>
          <a:p>
            <a:pPr marL="431799" lvl="1" indent="-215899" algn="l">
              <a:lnSpc>
                <a:spcPts val="3099"/>
              </a:lnSpc>
              <a:buFont typeface="Arial"/>
              <a:buChar char="•"/>
            </a:pPr>
            <a:r>
              <a:rPr lang="en-US" sz="1999">
                <a:solidFill>
                  <a:srgbClr val="000000"/>
                </a:solidFill>
                <a:latin typeface="Open Sans 1"/>
                <a:ea typeface="Open Sans 1"/>
                <a:cs typeface="Open Sans 1"/>
                <a:sym typeface="Open Sans 1"/>
              </a:rPr>
              <a:t>Starts from Jan 1 to Dec 31.</a:t>
            </a:r>
          </a:p>
          <a:p>
            <a:pPr marL="431799" lvl="1" indent="-215899" algn="l">
              <a:lnSpc>
                <a:spcPts val="3099"/>
              </a:lnSpc>
              <a:buFont typeface="Arial"/>
              <a:buChar char="•"/>
            </a:pPr>
            <a:r>
              <a:rPr lang="en-US" sz="1999">
                <a:solidFill>
                  <a:srgbClr val="000000"/>
                </a:solidFill>
                <a:latin typeface="Open Sans 1"/>
                <a:ea typeface="Open Sans 1"/>
                <a:cs typeface="Open Sans 1"/>
                <a:sym typeface="Open Sans 1"/>
              </a:rPr>
              <a:t> Standard 12 months</a:t>
            </a:r>
          </a:p>
          <a:p>
            <a:pPr algn="l">
              <a:lnSpc>
                <a:spcPts val="2790"/>
              </a:lnSpc>
            </a:pPr>
            <a:endParaRPr lang="en-US" sz="1999">
              <a:solidFill>
                <a:srgbClr val="000000"/>
              </a:solidFill>
              <a:latin typeface="Open Sans 1"/>
              <a:ea typeface="Open Sans 1"/>
              <a:cs typeface="Open Sans 1"/>
              <a:sym typeface="Open Sans 1"/>
            </a:endParaRPr>
          </a:p>
        </p:txBody>
      </p:sp>
      <p:sp>
        <p:nvSpPr>
          <p:cNvPr id="32" name="TextBox 32"/>
          <p:cNvSpPr txBox="1"/>
          <p:nvPr/>
        </p:nvSpPr>
        <p:spPr>
          <a:xfrm>
            <a:off x="9636148" y="5632054"/>
            <a:ext cx="4749365" cy="2320925"/>
          </a:xfrm>
          <a:prstGeom prst="rect">
            <a:avLst/>
          </a:prstGeom>
        </p:spPr>
        <p:txBody>
          <a:bodyPr lIns="0" tIns="0" rIns="0" bIns="0" rtlCol="0" anchor="t">
            <a:spAutoFit/>
          </a:bodyPr>
          <a:lstStyle/>
          <a:p>
            <a:pPr marL="431799" lvl="1" indent="-215899" algn="l">
              <a:lnSpc>
                <a:spcPts val="3099"/>
              </a:lnSpc>
              <a:buFont typeface="Arial"/>
              <a:buChar char="•"/>
            </a:pPr>
            <a:r>
              <a:rPr lang="en-US" sz="1999">
                <a:solidFill>
                  <a:srgbClr val="000000"/>
                </a:solidFill>
                <a:latin typeface="Open Sans 1"/>
                <a:ea typeface="Open Sans 1"/>
                <a:cs typeface="Open Sans 1"/>
                <a:sym typeface="Open Sans 1"/>
              </a:rPr>
              <a:t>Starts and ends on custom dates (e.g., July–June, April–March).</a:t>
            </a:r>
          </a:p>
          <a:p>
            <a:pPr marL="431799" lvl="1" indent="-215899" algn="l">
              <a:lnSpc>
                <a:spcPts val="3099"/>
              </a:lnSpc>
              <a:buFont typeface="Arial"/>
              <a:buChar char="•"/>
            </a:pPr>
            <a:r>
              <a:rPr lang="en-US" sz="1999">
                <a:solidFill>
                  <a:srgbClr val="000000"/>
                </a:solidFill>
                <a:latin typeface="Open Sans 1"/>
                <a:ea typeface="Open Sans 1"/>
                <a:cs typeface="Open Sans 1"/>
                <a:sym typeface="Open Sans 1"/>
              </a:rPr>
              <a:t>Still usually 12 months, but aligned with the company’s financial reporting cycle.</a:t>
            </a:r>
          </a:p>
          <a:p>
            <a:pPr marL="0" lvl="0" indent="0" algn="l">
              <a:lnSpc>
                <a:spcPts val="3099"/>
              </a:lnSpc>
            </a:pPr>
            <a:endParaRPr lang="en-US" sz="1999">
              <a:solidFill>
                <a:srgbClr val="000000"/>
              </a:solidFill>
              <a:latin typeface="Open Sans 1"/>
              <a:ea typeface="Open Sans 1"/>
              <a:cs typeface="Open Sans 1"/>
              <a:sym typeface="Open Sans 1"/>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1491461" y="5702256"/>
            <a:ext cx="4885390" cy="3014751"/>
          </a:xfrm>
          <a:custGeom>
            <a:avLst/>
            <a:gdLst/>
            <a:ahLst/>
            <a:cxnLst/>
            <a:rect l="l" t="t" r="r" b="b"/>
            <a:pathLst>
              <a:path w="4885390" h="3014751">
                <a:moveTo>
                  <a:pt x="0" y="0"/>
                </a:moveTo>
                <a:lnTo>
                  <a:pt x="4885390" y="0"/>
                </a:lnTo>
                <a:lnTo>
                  <a:pt x="4885390" y="3014751"/>
                </a:lnTo>
                <a:lnTo>
                  <a:pt x="0" y="3014751"/>
                </a:lnTo>
                <a:lnTo>
                  <a:pt x="0" y="0"/>
                </a:lnTo>
                <a:close/>
              </a:path>
            </a:pathLst>
          </a:custGeom>
          <a:blipFill>
            <a:blip r:embed="rId5"/>
            <a:stretch>
              <a:fillRect l="-580" r="-40046"/>
            </a:stretch>
          </a:blipFill>
        </p:spPr>
        <p:txBody>
          <a:bodyPr/>
          <a:lstStyle/>
          <a:p>
            <a:endParaRPr lang="en-US"/>
          </a:p>
        </p:txBody>
      </p:sp>
      <p:sp>
        <p:nvSpPr>
          <p:cNvPr id="13" name="Freeform 13"/>
          <p:cNvSpPr/>
          <p:nvPr/>
        </p:nvSpPr>
        <p:spPr>
          <a:xfrm>
            <a:off x="11491461" y="1744575"/>
            <a:ext cx="4885390" cy="3529057"/>
          </a:xfrm>
          <a:custGeom>
            <a:avLst/>
            <a:gdLst/>
            <a:ahLst/>
            <a:cxnLst/>
            <a:rect l="l" t="t" r="r" b="b"/>
            <a:pathLst>
              <a:path w="4885390" h="3529057">
                <a:moveTo>
                  <a:pt x="0" y="0"/>
                </a:moveTo>
                <a:lnTo>
                  <a:pt x="4885390" y="0"/>
                </a:lnTo>
                <a:lnTo>
                  <a:pt x="4885390" y="3529056"/>
                </a:lnTo>
                <a:lnTo>
                  <a:pt x="0" y="3529056"/>
                </a:lnTo>
                <a:lnTo>
                  <a:pt x="0" y="0"/>
                </a:lnTo>
                <a:close/>
              </a:path>
            </a:pathLst>
          </a:custGeom>
          <a:blipFill>
            <a:blip r:embed="rId6"/>
            <a:stretch>
              <a:fillRect t="-39725" b="-39725"/>
            </a:stretch>
          </a:blipFill>
        </p:spPr>
        <p:txBody>
          <a:bodyPr/>
          <a:lstStyle/>
          <a:p>
            <a:endParaRPr lang="en-US"/>
          </a:p>
        </p:txBody>
      </p:sp>
      <p:sp>
        <p:nvSpPr>
          <p:cNvPr id="14" name="TextBox 14"/>
          <p:cNvSpPr txBox="1"/>
          <p:nvPr/>
        </p:nvSpPr>
        <p:spPr>
          <a:xfrm>
            <a:off x="2063619" y="2570119"/>
            <a:ext cx="9113918" cy="5368925"/>
          </a:xfrm>
          <a:prstGeom prst="rect">
            <a:avLst/>
          </a:prstGeom>
        </p:spPr>
        <p:txBody>
          <a:bodyPr lIns="0" tIns="0" rIns="0" bIns="0" rtlCol="0" anchor="t">
            <a:spAutoFit/>
          </a:bodyPr>
          <a:lstStyle/>
          <a:p>
            <a:pPr algn="l">
              <a:lnSpc>
                <a:spcPts val="2939"/>
              </a:lnSpc>
              <a:spcBef>
                <a:spcPct val="0"/>
              </a:spcBef>
            </a:pPr>
            <a:r>
              <a:rPr lang="en-US" sz="2099" b="1" i="1">
                <a:solidFill>
                  <a:srgbClr val="000000"/>
                </a:solidFill>
                <a:latin typeface="Inter Bold Italics"/>
                <a:ea typeface="Inter Bold Italics"/>
                <a:cs typeface="Inter Bold Italics"/>
                <a:sym typeface="Inter Bold Italics"/>
              </a:rPr>
              <a:t>Path:</a:t>
            </a:r>
          </a:p>
          <a:p>
            <a:pPr algn="l">
              <a:lnSpc>
                <a:spcPts val="2659"/>
              </a:lnSpc>
              <a:spcBef>
                <a:spcPct val="0"/>
              </a:spcBef>
            </a:pPr>
            <a:r>
              <a:rPr lang="en-US" sz="1899">
                <a:solidFill>
                  <a:srgbClr val="000000"/>
                </a:solidFill>
                <a:latin typeface="Inter"/>
                <a:ea typeface="Inter"/>
                <a:cs typeface="Inter"/>
                <a:sym typeface="Inter"/>
              </a:rPr>
              <a:t>Set Up → Financial → Calendar → Type</a:t>
            </a:r>
          </a:p>
          <a:p>
            <a:pPr algn="l">
              <a:lnSpc>
                <a:spcPts val="2659"/>
              </a:lnSpc>
              <a:spcBef>
                <a:spcPct val="0"/>
              </a:spcBef>
            </a:pPr>
            <a:endParaRPr lang="en-US" sz="1899">
              <a:solidFill>
                <a:srgbClr val="000000"/>
              </a:solidFill>
              <a:latin typeface="Inter"/>
              <a:ea typeface="Inter"/>
              <a:cs typeface="Inter"/>
              <a:sym typeface="Inter"/>
            </a:endParaRPr>
          </a:p>
          <a:p>
            <a:pPr algn="l">
              <a:lnSpc>
                <a:spcPts val="2659"/>
              </a:lnSpc>
              <a:spcBef>
                <a:spcPct val="0"/>
              </a:spcBef>
            </a:pPr>
            <a:r>
              <a:rPr lang="en-US" sz="1899" b="1" i="1">
                <a:solidFill>
                  <a:srgbClr val="000000"/>
                </a:solidFill>
                <a:latin typeface="Inter Bold Italics"/>
                <a:ea typeface="Inter Bold Italics"/>
                <a:cs typeface="Inter Bold Italics"/>
                <a:sym typeface="Inter Bold Italics"/>
              </a:rPr>
              <a:t>1.Enter the Period Type Name:</a:t>
            </a:r>
          </a:p>
          <a:p>
            <a:pPr marL="410209" lvl="1" indent="-205105" algn="l">
              <a:lnSpc>
                <a:spcPts val="3191"/>
              </a:lnSpc>
              <a:buFont typeface="Arial"/>
              <a:buChar char="•"/>
            </a:pPr>
            <a:r>
              <a:rPr lang="en-US" sz="1899">
                <a:solidFill>
                  <a:srgbClr val="000000"/>
                </a:solidFill>
                <a:latin typeface="Inter"/>
                <a:ea typeface="Inter"/>
                <a:cs typeface="Inter"/>
                <a:sym typeface="Inter"/>
              </a:rPr>
              <a:t>In the Period Type field, enter a name for your calendar period (e.g., XYZ company).</a:t>
            </a:r>
          </a:p>
          <a:p>
            <a:pPr algn="l">
              <a:lnSpc>
                <a:spcPts val="3191"/>
              </a:lnSpc>
            </a:pPr>
            <a:endParaRPr lang="en-US" sz="1899">
              <a:solidFill>
                <a:srgbClr val="000000"/>
              </a:solidFill>
              <a:latin typeface="Inter"/>
              <a:ea typeface="Inter"/>
              <a:cs typeface="Inter"/>
              <a:sym typeface="Inter"/>
            </a:endParaRPr>
          </a:p>
          <a:p>
            <a:pPr algn="l">
              <a:lnSpc>
                <a:spcPts val="2659"/>
              </a:lnSpc>
              <a:spcBef>
                <a:spcPct val="0"/>
              </a:spcBef>
            </a:pPr>
            <a:r>
              <a:rPr lang="en-US" sz="1899" b="1" i="1">
                <a:solidFill>
                  <a:srgbClr val="000000"/>
                </a:solidFill>
                <a:latin typeface="Inter Bold Italics"/>
                <a:ea typeface="Inter Bold Italics"/>
                <a:cs typeface="Inter Bold Italics"/>
                <a:sym typeface="Inter Bold Italics"/>
              </a:rPr>
              <a:t>2.  Set the Number of Periods per Year</a:t>
            </a:r>
          </a:p>
          <a:p>
            <a:pPr marL="410209" lvl="1" indent="-205105" algn="l">
              <a:lnSpc>
                <a:spcPts val="3020"/>
              </a:lnSpc>
              <a:buFont typeface="Arial"/>
              <a:buChar char="•"/>
            </a:pPr>
            <a:r>
              <a:rPr lang="en-US" sz="1899">
                <a:solidFill>
                  <a:srgbClr val="000000"/>
                </a:solidFill>
                <a:latin typeface="Inter"/>
                <a:ea typeface="Inter"/>
                <a:cs typeface="Inter"/>
                <a:sym typeface="Inter"/>
              </a:rPr>
              <a:t>In the Periods per Year field, enter the number of periods (e.g., </a:t>
            </a:r>
            <a:r>
              <a:rPr lang="en-US" sz="1899" b="1">
                <a:solidFill>
                  <a:srgbClr val="0345E4"/>
                </a:solidFill>
                <a:latin typeface="Inter Bold"/>
                <a:ea typeface="Inter Bold"/>
                <a:cs typeface="Inter Bold"/>
                <a:sym typeface="Inter Bold"/>
              </a:rPr>
              <a:t>13</a:t>
            </a:r>
            <a:r>
              <a:rPr lang="en-US" sz="1899">
                <a:solidFill>
                  <a:srgbClr val="000000"/>
                </a:solidFill>
                <a:latin typeface="Inter"/>
                <a:ea typeface="Inter"/>
                <a:cs typeface="Inter"/>
                <a:sym typeface="Inter"/>
              </a:rPr>
              <a:t> if you include an adjustment period).</a:t>
            </a:r>
          </a:p>
          <a:p>
            <a:pPr algn="l">
              <a:lnSpc>
                <a:spcPts val="3020"/>
              </a:lnSpc>
            </a:pPr>
            <a:endParaRPr lang="en-US" sz="1899">
              <a:solidFill>
                <a:srgbClr val="000000"/>
              </a:solidFill>
              <a:latin typeface="Inter"/>
              <a:ea typeface="Inter"/>
              <a:cs typeface="Inter"/>
              <a:sym typeface="Inter"/>
            </a:endParaRPr>
          </a:p>
          <a:p>
            <a:pPr algn="l">
              <a:lnSpc>
                <a:spcPts val="2659"/>
              </a:lnSpc>
              <a:spcBef>
                <a:spcPct val="0"/>
              </a:spcBef>
            </a:pPr>
            <a:r>
              <a:rPr lang="en-US" sz="1899" b="1" i="1">
                <a:solidFill>
                  <a:srgbClr val="000000"/>
                </a:solidFill>
                <a:latin typeface="Inter Bold Italics"/>
                <a:ea typeface="Inter Bold Italics"/>
                <a:cs typeface="Inter Bold Italics"/>
                <a:sym typeface="Inter Bold Italics"/>
              </a:rPr>
              <a:t>3. Define the Year Type:</a:t>
            </a:r>
          </a:p>
          <a:p>
            <a:pPr marL="410209" lvl="1" indent="-205105" algn="l">
              <a:lnSpc>
                <a:spcPts val="2659"/>
              </a:lnSpc>
              <a:spcBef>
                <a:spcPct val="0"/>
              </a:spcBef>
              <a:buFont typeface="Arial"/>
              <a:buChar char="•"/>
            </a:pPr>
            <a:r>
              <a:rPr lang="en-US" sz="1899" i="1">
                <a:solidFill>
                  <a:srgbClr val="000000"/>
                </a:solidFill>
                <a:latin typeface="Inter Italics"/>
                <a:ea typeface="Inter Italics"/>
                <a:cs typeface="Inter Italics"/>
                <a:sym typeface="Inter Italics"/>
              </a:rPr>
              <a:t>Calendar → for standard January to December years.</a:t>
            </a:r>
          </a:p>
          <a:p>
            <a:pPr marL="410209" lvl="1" indent="-205105" algn="l">
              <a:lnSpc>
                <a:spcPts val="2659"/>
              </a:lnSpc>
              <a:spcBef>
                <a:spcPct val="0"/>
              </a:spcBef>
              <a:buFont typeface="Arial"/>
              <a:buChar char="•"/>
            </a:pPr>
            <a:r>
              <a:rPr lang="en-US" sz="1899" i="1">
                <a:solidFill>
                  <a:srgbClr val="000000"/>
                </a:solidFill>
                <a:latin typeface="Inter Italics"/>
                <a:ea typeface="Inter Italics"/>
                <a:cs typeface="Inter Italics"/>
                <a:sym typeface="Inter Italics"/>
              </a:rPr>
              <a:t>Fiscal → for custom fiscal year start/end dates.</a:t>
            </a:r>
          </a:p>
          <a:p>
            <a:pPr algn="l">
              <a:lnSpc>
                <a:spcPts val="2659"/>
              </a:lnSpc>
              <a:spcBef>
                <a:spcPct val="0"/>
              </a:spcBef>
            </a:pPr>
            <a:endParaRPr lang="en-US" sz="1899" i="1">
              <a:solidFill>
                <a:srgbClr val="000000"/>
              </a:solidFill>
              <a:latin typeface="Inter Italics"/>
              <a:ea typeface="Inter Italics"/>
              <a:cs typeface="Inter Italics"/>
              <a:sym typeface="Inter Italics"/>
            </a:endParaRPr>
          </a:p>
        </p:txBody>
      </p:sp>
      <p:sp>
        <p:nvSpPr>
          <p:cNvPr id="15" name="TextBox 15"/>
          <p:cNvSpPr txBox="1"/>
          <p:nvPr/>
        </p:nvSpPr>
        <p:spPr>
          <a:xfrm>
            <a:off x="2063619" y="1404532"/>
            <a:ext cx="6052185"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 to Set Up a Calendar :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961041" y="2597634"/>
            <a:ext cx="6692703" cy="2624226"/>
          </a:xfrm>
          <a:custGeom>
            <a:avLst/>
            <a:gdLst/>
            <a:ahLst/>
            <a:cxnLst/>
            <a:rect l="l" t="t" r="r" b="b"/>
            <a:pathLst>
              <a:path w="6692703" h="2624226">
                <a:moveTo>
                  <a:pt x="0" y="0"/>
                </a:moveTo>
                <a:lnTo>
                  <a:pt x="6692703" y="0"/>
                </a:lnTo>
                <a:lnTo>
                  <a:pt x="6692703" y="2624226"/>
                </a:lnTo>
                <a:lnTo>
                  <a:pt x="0" y="2624226"/>
                </a:lnTo>
                <a:lnTo>
                  <a:pt x="0" y="0"/>
                </a:lnTo>
                <a:close/>
              </a:path>
            </a:pathLst>
          </a:custGeom>
          <a:blipFill>
            <a:blip r:embed="rId5"/>
            <a:stretch>
              <a:fillRect l="-1265" r="-3411" b="-1932"/>
            </a:stretch>
          </a:blipFill>
        </p:spPr>
        <p:txBody>
          <a:bodyPr/>
          <a:lstStyle/>
          <a:p>
            <a:endParaRPr lang="en-US"/>
          </a:p>
        </p:txBody>
      </p:sp>
      <p:sp>
        <p:nvSpPr>
          <p:cNvPr id="13" name="Freeform 13"/>
          <p:cNvSpPr/>
          <p:nvPr/>
        </p:nvSpPr>
        <p:spPr>
          <a:xfrm>
            <a:off x="10961041" y="5690642"/>
            <a:ext cx="6692703" cy="2624226"/>
          </a:xfrm>
          <a:custGeom>
            <a:avLst/>
            <a:gdLst/>
            <a:ahLst/>
            <a:cxnLst/>
            <a:rect l="l" t="t" r="r" b="b"/>
            <a:pathLst>
              <a:path w="6692703" h="2624226">
                <a:moveTo>
                  <a:pt x="0" y="0"/>
                </a:moveTo>
                <a:lnTo>
                  <a:pt x="6692703" y="0"/>
                </a:lnTo>
                <a:lnTo>
                  <a:pt x="6692703" y="2624225"/>
                </a:lnTo>
                <a:lnTo>
                  <a:pt x="0" y="2624225"/>
                </a:lnTo>
                <a:lnTo>
                  <a:pt x="0" y="0"/>
                </a:lnTo>
                <a:close/>
              </a:path>
            </a:pathLst>
          </a:custGeom>
          <a:blipFill>
            <a:blip r:embed="rId6"/>
            <a:stretch>
              <a:fillRect l="-40036"/>
            </a:stretch>
          </a:blipFill>
        </p:spPr>
        <p:txBody>
          <a:bodyPr/>
          <a:lstStyle/>
          <a:p>
            <a:endParaRPr lang="en-US"/>
          </a:p>
        </p:txBody>
      </p:sp>
      <p:sp>
        <p:nvSpPr>
          <p:cNvPr id="14" name="TextBox 14"/>
          <p:cNvSpPr txBox="1"/>
          <p:nvPr/>
        </p:nvSpPr>
        <p:spPr>
          <a:xfrm>
            <a:off x="2063619" y="2559534"/>
            <a:ext cx="8897422" cy="6292850"/>
          </a:xfrm>
          <a:prstGeom prst="rect">
            <a:avLst/>
          </a:prstGeom>
        </p:spPr>
        <p:txBody>
          <a:bodyPr lIns="0" tIns="0" rIns="0" bIns="0" rtlCol="0" anchor="t">
            <a:spAutoFit/>
          </a:bodyPr>
          <a:lstStyle/>
          <a:p>
            <a:pPr algn="l">
              <a:lnSpc>
                <a:spcPts val="2939"/>
              </a:lnSpc>
              <a:spcBef>
                <a:spcPct val="0"/>
              </a:spcBef>
            </a:pPr>
            <a:r>
              <a:rPr lang="en-US" sz="2099" b="1" i="1">
                <a:solidFill>
                  <a:srgbClr val="000000"/>
                </a:solidFill>
                <a:latin typeface="Inter Bold Italics"/>
                <a:ea typeface="Inter Bold Italics"/>
                <a:cs typeface="Inter Bold Italics"/>
                <a:sym typeface="Inter Bold Italics"/>
              </a:rPr>
              <a:t>Path:</a:t>
            </a:r>
          </a:p>
          <a:p>
            <a:pPr algn="l">
              <a:lnSpc>
                <a:spcPts val="2659"/>
              </a:lnSpc>
              <a:spcBef>
                <a:spcPct val="0"/>
              </a:spcBef>
            </a:pPr>
            <a:r>
              <a:rPr lang="en-US" sz="1899">
                <a:solidFill>
                  <a:srgbClr val="000000"/>
                </a:solidFill>
                <a:latin typeface="Inter"/>
                <a:ea typeface="Inter"/>
                <a:cs typeface="Inter"/>
                <a:sym typeface="Inter"/>
              </a:rPr>
              <a:t>Set Up → Financials → Calendars → Fiscal</a:t>
            </a:r>
          </a:p>
          <a:p>
            <a:pPr algn="l">
              <a:lnSpc>
                <a:spcPts val="2659"/>
              </a:lnSpc>
              <a:spcBef>
                <a:spcPct val="0"/>
              </a:spcBef>
            </a:pPr>
            <a:endParaRPr lang="en-US" sz="1899">
              <a:solidFill>
                <a:srgbClr val="000000"/>
              </a:solidFill>
              <a:latin typeface="Inter"/>
              <a:ea typeface="Inter"/>
              <a:cs typeface="Inter"/>
              <a:sym typeface="Inter"/>
            </a:endParaRPr>
          </a:p>
          <a:p>
            <a:pPr algn="l">
              <a:lnSpc>
                <a:spcPts val="2659"/>
              </a:lnSpc>
              <a:spcBef>
                <a:spcPct val="0"/>
              </a:spcBef>
            </a:pPr>
            <a:r>
              <a:rPr lang="en-US" sz="1899" b="1" i="1">
                <a:solidFill>
                  <a:srgbClr val="000000"/>
                </a:solidFill>
                <a:latin typeface="Inter Bold Italics"/>
                <a:ea typeface="Inter Bold Italics"/>
                <a:cs typeface="Inter Bold Italics"/>
                <a:sym typeface="Inter Bold Italics"/>
              </a:rPr>
              <a:t>1.Enter Calendar Information:</a:t>
            </a:r>
          </a:p>
          <a:p>
            <a:pPr marL="410209" lvl="1" indent="-205105" algn="l">
              <a:lnSpc>
                <a:spcPts val="3191"/>
              </a:lnSpc>
              <a:buFont typeface="Arial"/>
              <a:buChar char="•"/>
            </a:pPr>
            <a:r>
              <a:rPr lang="en-US" sz="1899">
                <a:solidFill>
                  <a:srgbClr val="000000"/>
                </a:solidFill>
                <a:latin typeface="Inter"/>
                <a:ea typeface="Inter"/>
                <a:cs typeface="Inter"/>
                <a:sym typeface="Inter"/>
              </a:rPr>
              <a:t>Enter a name &amp; description for your fiscal calendar in the Calendar Name &amp; description fields.</a:t>
            </a:r>
          </a:p>
          <a:p>
            <a:pPr marL="410209" lvl="1" indent="-205105" algn="l">
              <a:lnSpc>
                <a:spcPts val="3191"/>
              </a:lnSpc>
              <a:buFont typeface="Arial"/>
              <a:buChar char="•"/>
            </a:pPr>
            <a:r>
              <a:rPr lang="en-US" sz="1899">
                <a:solidFill>
                  <a:srgbClr val="000000"/>
                </a:solidFill>
                <a:latin typeface="Inter"/>
                <a:ea typeface="Inter"/>
                <a:cs typeface="Inter"/>
                <a:sym typeface="Inter"/>
              </a:rPr>
              <a:t>Set the Period Type to the one you created earlier (e.g.XYZ Company).</a:t>
            </a:r>
          </a:p>
          <a:p>
            <a:pPr algn="l">
              <a:lnSpc>
                <a:spcPts val="3191"/>
              </a:lnSpc>
            </a:pPr>
            <a:endParaRPr lang="en-US" sz="1899">
              <a:solidFill>
                <a:srgbClr val="000000"/>
              </a:solidFill>
              <a:latin typeface="Inter"/>
              <a:ea typeface="Inter"/>
              <a:cs typeface="Inter"/>
              <a:sym typeface="Inter"/>
            </a:endParaRPr>
          </a:p>
          <a:p>
            <a:pPr algn="l">
              <a:lnSpc>
                <a:spcPts val="2659"/>
              </a:lnSpc>
              <a:spcBef>
                <a:spcPct val="0"/>
              </a:spcBef>
            </a:pPr>
            <a:r>
              <a:rPr lang="en-US" sz="1899" b="1" i="1">
                <a:solidFill>
                  <a:srgbClr val="000000"/>
                </a:solidFill>
                <a:latin typeface="Inter Bold Italics"/>
                <a:ea typeface="Inter Bold Italics"/>
                <a:cs typeface="Inter Bold Italics"/>
                <a:sym typeface="Inter Bold Italics"/>
              </a:rPr>
              <a:t>2.  Define Period Details</a:t>
            </a:r>
          </a:p>
          <a:p>
            <a:pPr marL="410209" lvl="1" indent="-205105" algn="l">
              <a:lnSpc>
                <a:spcPts val="3020"/>
              </a:lnSpc>
              <a:buFont typeface="Arial"/>
              <a:buChar char="•"/>
            </a:pPr>
            <a:r>
              <a:rPr lang="en-US" sz="1899">
                <a:solidFill>
                  <a:srgbClr val="000000"/>
                </a:solidFill>
                <a:latin typeface="Inter"/>
                <a:ea typeface="Inter"/>
                <a:cs typeface="Inter"/>
                <a:sym typeface="Inter"/>
              </a:rPr>
              <a:t>Enter the Period Month, Year, Start Date, End Date, and Quarter Number for each period.</a:t>
            </a:r>
          </a:p>
          <a:p>
            <a:pPr marL="410209" lvl="1" indent="-205105" algn="l">
              <a:lnSpc>
                <a:spcPts val="3020"/>
              </a:lnSpc>
              <a:buFont typeface="Arial"/>
              <a:buChar char="•"/>
            </a:pPr>
            <a:r>
              <a:rPr lang="en-US" sz="1899">
                <a:solidFill>
                  <a:srgbClr val="000000"/>
                </a:solidFill>
                <a:latin typeface="Inter"/>
                <a:ea typeface="Inter"/>
                <a:cs typeface="Inter"/>
                <a:sym typeface="Inter"/>
              </a:rPr>
              <a:t>Enter the Number of Periods (typically 13 if you include an adjustment period).</a:t>
            </a:r>
          </a:p>
          <a:p>
            <a:pPr marL="410209" lvl="1" indent="-205105" algn="l">
              <a:lnSpc>
                <a:spcPts val="3020"/>
              </a:lnSpc>
              <a:buFont typeface="Arial"/>
              <a:buChar char="•"/>
            </a:pPr>
            <a:r>
              <a:rPr lang="en-US" sz="1899">
                <a:solidFill>
                  <a:srgbClr val="000000"/>
                </a:solidFill>
                <a:latin typeface="Inter"/>
                <a:ea typeface="Inter"/>
                <a:cs typeface="Inter"/>
                <a:sym typeface="Inter"/>
              </a:rPr>
              <a:t>Mark the </a:t>
            </a:r>
            <a:r>
              <a:rPr lang="en-US" sz="1899" b="1">
                <a:solidFill>
                  <a:srgbClr val="0345E4"/>
                </a:solidFill>
                <a:latin typeface="Inter Bold"/>
                <a:ea typeface="Inter Bold"/>
                <a:cs typeface="Inter Bold"/>
                <a:sym typeface="Inter Bold"/>
              </a:rPr>
              <a:t>adjustment period</a:t>
            </a:r>
            <a:r>
              <a:rPr lang="en-US" sz="1899">
                <a:solidFill>
                  <a:srgbClr val="000000"/>
                </a:solidFill>
                <a:latin typeface="Inter"/>
                <a:ea typeface="Inter"/>
                <a:cs typeface="Inter"/>
                <a:sym typeface="Inter"/>
              </a:rPr>
              <a:t> as </a:t>
            </a:r>
            <a:r>
              <a:rPr lang="en-US" sz="1899" b="1">
                <a:solidFill>
                  <a:srgbClr val="0345E4"/>
                </a:solidFill>
                <a:latin typeface="Inter Bold"/>
                <a:ea typeface="Inter Bold"/>
                <a:cs typeface="Inter Bold"/>
                <a:sym typeface="Inter Bold"/>
              </a:rPr>
              <a:t>Enabled </a:t>
            </a:r>
            <a:r>
              <a:rPr lang="en-US" sz="1899">
                <a:solidFill>
                  <a:srgbClr val="000000"/>
                </a:solidFill>
                <a:latin typeface="Inter"/>
                <a:ea typeface="Inter"/>
                <a:cs typeface="Inter"/>
                <a:sym typeface="Inter"/>
              </a:rPr>
              <a:t>so it can be used for year-end adjustments and correcting entries.</a:t>
            </a:r>
          </a:p>
          <a:p>
            <a:pPr algn="l">
              <a:lnSpc>
                <a:spcPts val="3020"/>
              </a:lnSpc>
              <a:spcBef>
                <a:spcPct val="0"/>
              </a:spcBef>
            </a:pPr>
            <a:endParaRPr lang="en-US" sz="1899">
              <a:solidFill>
                <a:srgbClr val="000000"/>
              </a:solidFill>
              <a:latin typeface="Inter"/>
              <a:ea typeface="Inter"/>
              <a:cs typeface="Inter"/>
              <a:sym typeface="Inter"/>
            </a:endParaRPr>
          </a:p>
          <a:p>
            <a:pPr algn="l">
              <a:lnSpc>
                <a:spcPts val="2659"/>
              </a:lnSpc>
              <a:spcBef>
                <a:spcPct val="0"/>
              </a:spcBef>
            </a:pPr>
            <a:endParaRPr lang="en-US" sz="1899">
              <a:solidFill>
                <a:srgbClr val="000000"/>
              </a:solidFill>
              <a:latin typeface="Inter"/>
              <a:ea typeface="Inter"/>
              <a:cs typeface="Inter"/>
              <a:sym typeface="Inter"/>
            </a:endParaRPr>
          </a:p>
        </p:txBody>
      </p:sp>
      <p:sp>
        <p:nvSpPr>
          <p:cNvPr id="15" name="TextBox 15"/>
          <p:cNvSpPr txBox="1"/>
          <p:nvPr/>
        </p:nvSpPr>
        <p:spPr>
          <a:xfrm>
            <a:off x="1972655" y="1404532"/>
            <a:ext cx="766048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to Define a Fiscal Calendar :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1491461" y="1374592"/>
            <a:ext cx="4885390" cy="3708517"/>
          </a:xfrm>
          <a:custGeom>
            <a:avLst/>
            <a:gdLst/>
            <a:ahLst/>
            <a:cxnLst/>
            <a:rect l="l" t="t" r="r" b="b"/>
            <a:pathLst>
              <a:path w="4885390" h="3708517">
                <a:moveTo>
                  <a:pt x="0" y="0"/>
                </a:moveTo>
                <a:lnTo>
                  <a:pt x="4885390" y="0"/>
                </a:lnTo>
                <a:lnTo>
                  <a:pt x="4885390" y="3708517"/>
                </a:lnTo>
                <a:lnTo>
                  <a:pt x="0" y="3708517"/>
                </a:lnTo>
                <a:lnTo>
                  <a:pt x="0" y="0"/>
                </a:lnTo>
                <a:close/>
              </a:path>
            </a:pathLst>
          </a:custGeom>
          <a:blipFill>
            <a:blip r:embed="rId5"/>
            <a:stretch>
              <a:fillRect/>
            </a:stretch>
          </a:blipFill>
        </p:spPr>
        <p:txBody>
          <a:bodyPr/>
          <a:lstStyle/>
          <a:p>
            <a:endParaRPr lang="en-US"/>
          </a:p>
        </p:txBody>
      </p:sp>
      <p:sp>
        <p:nvSpPr>
          <p:cNvPr id="13" name="Freeform 13"/>
          <p:cNvSpPr/>
          <p:nvPr/>
        </p:nvSpPr>
        <p:spPr>
          <a:xfrm>
            <a:off x="11491461" y="5702256"/>
            <a:ext cx="4885390" cy="3529057"/>
          </a:xfrm>
          <a:custGeom>
            <a:avLst/>
            <a:gdLst/>
            <a:ahLst/>
            <a:cxnLst/>
            <a:rect l="l" t="t" r="r" b="b"/>
            <a:pathLst>
              <a:path w="4885390" h="3529057">
                <a:moveTo>
                  <a:pt x="0" y="0"/>
                </a:moveTo>
                <a:lnTo>
                  <a:pt x="4885390" y="0"/>
                </a:lnTo>
                <a:lnTo>
                  <a:pt x="4885390" y="3529057"/>
                </a:lnTo>
                <a:lnTo>
                  <a:pt x="0" y="3529057"/>
                </a:lnTo>
                <a:lnTo>
                  <a:pt x="0" y="0"/>
                </a:lnTo>
                <a:close/>
              </a:path>
            </a:pathLst>
          </a:custGeom>
          <a:blipFill>
            <a:blip r:embed="rId6"/>
            <a:stretch>
              <a:fillRect l="-3145" r="-3145"/>
            </a:stretch>
          </a:blipFill>
        </p:spPr>
        <p:txBody>
          <a:bodyPr/>
          <a:lstStyle/>
          <a:p>
            <a:endParaRPr lang="en-US"/>
          </a:p>
        </p:txBody>
      </p:sp>
      <p:sp>
        <p:nvSpPr>
          <p:cNvPr id="14" name="TextBox 14"/>
          <p:cNvSpPr txBox="1"/>
          <p:nvPr/>
        </p:nvSpPr>
        <p:spPr>
          <a:xfrm>
            <a:off x="2044168" y="1827629"/>
            <a:ext cx="9113918" cy="7983220"/>
          </a:xfrm>
          <a:prstGeom prst="rect">
            <a:avLst/>
          </a:prstGeom>
        </p:spPr>
        <p:txBody>
          <a:bodyPr lIns="0" tIns="0" rIns="0" bIns="0" rtlCol="0" anchor="t">
            <a:spAutoFit/>
          </a:bodyPr>
          <a:lstStyle/>
          <a:p>
            <a:pPr algn="l">
              <a:lnSpc>
                <a:spcPts val="3499"/>
              </a:lnSpc>
              <a:spcBef>
                <a:spcPct val="0"/>
              </a:spcBef>
            </a:pPr>
            <a:endParaRPr/>
          </a:p>
          <a:p>
            <a:pPr algn="l">
              <a:lnSpc>
                <a:spcPts val="2939"/>
              </a:lnSpc>
              <a:spcBef>
                <a:spcPct val="0"/>
              </a:spcBef>
            </a:pPr>
            <a:r>
              <a:rPr lang="en-US" sz="2099" b="1" i="1">
                <a:solidFill>
                  <a:srgbClr val="000000"/>
                </a:solidFill>
                <a:latin typeface="Inter Bold Italics"/>
                <a:ea typeface="Inter Bold Italics"/>
                <a:cs typeface="Inter Bold Italics"/>
                <a:sym typeface="Inter Bold Italics"/>
              </a:rPr>
              <a:t>Path:</a:t>
            </a:r>
          </a:p>
          <a:p>
            <a:pPr algn="l">
              <a:lnSpc>
                <a:spcPts val="2939"/>
              </a:lnSpc>
              <a:spcBef>
                <a:spcPct val="0"/>
              </a:spcBef>
            </a:pPr>
            <a:r>
              <a:rPr lang="en-US" sz="2099">
                <a:solidFill>
                  <a:srgbClr val="000000"/>
                </a:solidFill>
                <a:latin typeface="Inter"/>
                <a:ea typeface="Inter"/>
                <a:cs typeface="Inter"/>
                <a:sym typeface="Inter"/>
              </a:rPr>
              <a:t> Set Up → Open/Close</a:t>
            </a:r>
          </a:p>
          <a:p>
            <a:pPr algn="l">
              <a:lnSpc>
                <a:spcPts val="2659"/>
              </a:lnSpc>
              <a:spcBef>
                <a:spcPct val="0"/>
              </a:spcBef>
            </a:pPr>
            <a:endParaRPr lang="en-US" sz="2099">
              <a:solidFill>
                <a:srgbClr val="000000"/>
              </a:solidFill>
              <a:latin typeface="Inter"/>
              <a:ea typeface="Inter"/>
              <a:cs typeface="Inter"/>
              <a:sym typeface="Inter"/>
            </a:endParaRPr>
          </a:p>
          <a:p>
            <a:pPr algn="l">
              <a:lnSpc>
                <a:spcPts val="2659"/>
              </a:lnSpc>
              <a:spcBef>
                <a:spcPct val="0"/>
              </a:spcBef>
            </a:pPr>
            <a:r>
              <a:rPr lang="en-US" sz="1899" b="1" i="1">
                <a:solidFill>
                  <a:srgbClr val="000000"/>
                </a:solidFill>
                <a:latin typeface="Inter Bold Italics"/>
                <a:ea typeface="Inter Bold Italics"/>
                <a:cs typeface="Inter Bold Italics"/>
                <a:sym typeface="Inter Bold Italics"/>
              </a:rPr>
              <a:t>1. Access the Find Periods Screen:</a:t>
            </a:r>
          </a:p>
          <a:p>
            <a:pPr marL="410209" lvl="1" indent="-205105" algn="l">
              <a:lnSpc>
                <a:spcPts val="3191"/>
              </a:lnSpc>
              <a:buFont typeface="Arial"/>
              <a:buChar char="•"/>
            </a:pPr>
            <a:r>
              <a:rPr lang="en-US" sz="1899">
                <a:solidFill>
                  <a:srgbClr val="000000"/>
                </a:solidFill>
                <a:latin typeface="Inter"/>
                <a:ea typeface="Inter"/>
                <a:cs typeface="Inter"/>
                <a:sym typeface="Inter"/>
              </a:rPr>
              <a:t>Navigate to the "Find Periods" screen.</a:t>
            </a:r>
          </a:p>
          <a:p>
            <a:pPr marL="410209" lvl="1" indent="-205105" algn="l">
              <a:lnSpc>
                <a:spcPts val="3191"/>
              </a:lnSpc>
              <a:buFont typeface="Arial"/>
              <a:buChar char="•"/>
            </a:pPr>
            <a:r>
              <a:rPr lang="en-US" sz="1899">
                <a:solidFill>
                  <a:srgbClr val="000000"/>
                </a:solidFill>
                <a:latin typeface="Inter"/>
                <a:ea typeface="Inter"/>
                <a:cs typeface="Inter"/>
                <a:sym typeface="Inter"/>
              </a:rPr>
              <a:t>Ensure the Ledger field displays the name of your company's ledger.</a:t>
            </a:r>
          </a:p>
          <a:p>
            <a:pPr algn="l">
              <a:lnSpc>
                <a:spcPts val="3191"/>
              </a:lnSpc>
            </a:pPr>
            <a:endParaRPr lang="en-US" sz="1899">
              <a:solidFill>
                <a:srgbClr val="000000"/>
              </a:solidFill>
              <a:latin typeface="Inter"/>
              <a:ea typeface="Inter"/>
              <a:cs typeface="Inter"/>
              <a:sym typeface="Inter"/>
            </a:endParaRPr>
          </a:p>
          <a:p>
            <a:pPr algn="l">
              <a:lnSpc>
                <a:spcPts val="2659"/>
              </a:lnSpc>
              <a:spcBef>
                <a:spcPct val="0"/>
              </a:spcBef>
            </a:pPr>
            <a:r>
              <a:rPr lang="en-US" sz="1899" b="1" i="1">
                <a:solidFill>
                  <a:srgbClr val="000000"/>
                </a:solidFill>
                <a:latin typeface="Inter Bold Italics"/>
                <a:ea typeface="Inter Bold Italics"/>
                <a:cs typeface="Inter Bold Italics"/>
                <a:sym typeface="Inter Bold Italics"/>
              </a:rPr>
              <a:t>2.  Status Field Options:</a:t>
            </a:r>
          </a:p>
          <a:p>
            <a:pPr marL="410209" lvl="1" indent="-205105" algn="l">
              <a:lnSpc>
                <a:spcPts val="3020"/>
              </a:lnSpc>
              <a:buFont typeface="Arial"/>
              <a:buChar char="•"/>
            </a:pPr>
            <a:r>
              <a:rPr lang="en-US" sz="1899" b="1">
                <a:solidFill>
                  <a:srgbClr val="000000"/>
                </a:solidFill>
                <a:latin typeface="Inter Bold"/>
                <a:ea typeface="Inter Bold"/>
                <a:cs typeface="Inter Bold"/>
                <a:sym typeface="Inter Bold"/>
              </a:rPr>
              <a:t>Open:</a:t>
            </a:r>
            <a:r>
              <a:rPr lang="en-US" sz="1899">
                <a:solidFill>
                  <a:srgbClr val="000000"/>
                </a:solidFill>
                <a:latin typeface="Inter"/>
                <a:ea typeface="Inter"/>
                <a:cs typeface="Inter"/>
                <a:sym typeface="Inter"/>
              </a:rPr>
              <a:t> Period is open for posting transactions.</a:t>
            </a:r>
          </a:p>
          <a:p>
            <a:pPr marL="410209" lvl="1" indent="-205105" algn="l">
              <a:lnSpc>
                <a:spcPts val="3020"/>
              </a:lnSpc>
              <a:buFont typeface="Arial"/>
              <a:buChar char="•"/>
            </a:pPr>
            <a:r>
              <a:rPr lang="en-US" sz="1899" b="1">
                <a:solidFill>
                  <a:srgbClr val="000000"/>
                </a:solidFill>
                <a:latin typeface="Inter Bold"/>
                <a:ea typeface="Inter Bold"/>
                <a:cs typeface="Inter Bold"/>
                <a:sym typeface="Inter Bold"/>
              </a:rPr>
              <a:t>Closed:</a:t>
            </a:r>
            <a:r>
              <a:rPr lang="en-US" sz="1899">
                <a:solidFill>
                  <a:srgbClr val="000000"/>
                </a:solidFill>
                <a:latin typeface="Inter"/>
                <a:ea typeface="Inter"/>
                <a:cs typeface="Inter"/>
                <a:sym typeface="Inter"/>
              </a:rPr>
              <a:t> Period is closed; no further transactions allowed.</a:t>
            </a:r>
          </a:p>
          <a:p>
            <a:pPr marL="410209" lvl="1" indent="-205105" algn="l">
              <a:lnSpc>
                <a:spcPts val="3020"/>
              </a:lnSpc>
              <a:buFont typeface="Arial"/>
              <a:buChar char="•"/>
            </a:pPr>
            <a:r>
              <a:rPr lang="en-US" sz="1899" b="1">
                <a:solidFill>
                  <a:srgbClr val="000000"/>
                </a:solidFill>
                <a:latin typeface="Inter Bold"/>
                <a:ea typeface="Inter Bold"/>
                <a:cs typeface="Inter Bold"/>
                <a:sym typeface="Inter Bold"/>
              </a:rPr>
              <a:t>Future:</a:t>
            </a:r>
            <a:r>
              <a:rPr lang="en-US" sz="1899">
                <a:solidFill>
                  <a:srgbClr val="000000"/>
                </a:solidFill>
                <a:latin typeface="Inter"/>
                <a:ea typeface="Inter"/>
                <a:cs typeface="Inter"/>
                <a:sym typeface="Inter"/>
              </a:rPr>
              <a:t> Period is upcoming and not yet available for posting.</a:t>
            </a:r>
          </a:p>
          <a:p>
            <a:pPr marL="410209" lvl="1" indent="-205105" algn="l">
              <a:lnSpc>
                <a:spcPts val="3020"/>
              </a:lnSpc>
              <a:buFont typeface="Arial"/>
              <a:buChar char="•"/>
            </a:pPr>
            <a:r>
              <a:rPr lang="en-US" sz="1899" b="1">
                <a:solidFill>
                  <a:srgbClr val="000000"/>
                </a:solidFill>
                <a:latin typeface="Inter Bold"/>
                <a:ea typeface="Inter Bold"/>
                <a:cs typeface="Inter Bold"/>
                <a:sym typeface="Inter Bold"/>
              </a:rPr>
              <a:t>Permanently Closed: </a:t>
            </a:r>
            <a:r>
              <a:rPr lang="en-US" sz="1899">
                <a:solidFill>
                  <a:srgbClr val="000000"/>
                </a:solidFill>
                <a:latin typeface="Inter"/>
                <a:ea typeface="Inter"/>
                <a:cs typeface="Inter"/>
                <a:sym typeface="Inter"/>
              </a:rPr>
              <a:t>Period is permanently closed; no changes </a:t>
            </a:r>
          </a:p>
          <a:p>
            <a:pPr algn="l">
              <a:lnSpc>
                <a:spcPts val="3020"/>
              </a:lnSpc>
            </a:pPr>
            <a:r>
              <a:rPr lang="en-US" sz="1899">
                <a:solidFill>
                  <a:srgbClr val="000000"/>
                </a:solidFill>
                <a:latin typeface="Inter"/>
                <a:ea typeface="Inter"/>
                <a:cs typeface="Inter"/>
                <a:sym typeface="Inter"/>
              </a:rPr>
              <a:t>      can be made.</a:t>
            </a:r>
          </a:p>
          <a:p>
            <a:pPr algn="l">
              <a:lnSpc>
                <a:spcPts val="3020"/>
              </a:lnSpc>
            </a:pPr>
            <a:endParaRPr lang="en-US" sz="1899">
              <a:solidFill>
                <a:srgbClr val="000000"/>
              </a:solidFill>
              <a:latin typeface="Inter"/>
              <a:ea typeface="Inter"/>
              <a:cs typeface="Inter"/>
              <a:sym typeface="Inter"/>
            </a:endParaRPr>
          </a:p>
          <a:p>
            <a:pPr algn="l">
              <a:lnSpc>
                <a:spcPts val="2659"/>
              </a:lnSpc>
              <a:spcBef>
                <a:spcPct val="0"/>
              </a:spcBef>
            </a:pPr>
            <a:r>
              <a:rPr lang="en-US" sz="1899" b="1" i="1">
                <a:solidFill>
                  <a:srgbClr val="000000"/>
                </a:solidFill>
                <a:latin typeface="Inter Bold Italics"/>
                <a:ea typeface="Inter Bold Italics"/>
                <a:cs typeface="Inter Bold Italics"/>
                <a:sym typeface="Inter Bold Italics"/>
              </a:rPr>
              <a:t>3. Periods:</a:t>
            </a:r>
          </a:p>
          <a:p>
            <a:pPr algn="l">
              <a:lnSpc>
                <a:spcPts val="2659"/>
              </a:lnSpc>
              <a:spcBef>
                <a:spcPct val="0"/>
              </a:spcBef>
            </a:pPr>
            <a:r>
              <a:rPr lang="en-US" sz="1899">
                <a:solidFill>
                  <a:srgbClr val="000000"/>
                </a:solidFill>
                <a:latin typeface="Inter"/>
                <a:ea typeface="Inter"/>
                <a:cs typeface="Inter"/>
                <a:sym typeface="Inter"/>
              </a:rPr>
              <a:t>The screen will display all periods created in the ledger’s calendar.</a:t>
            </a:r>
          </a:p>
          <a:p>
            <a:pPr algn="l">
              <a:lnSpc>
                <a:spcPts val="2659"/>
              </a:lnSpc>
              <a:spcBef>
                <a:spcPct val="0"/>
              </a:spcBef>
            </a:pPr>
            <a:endParaRPr lang="en-US" sz="1899">
              <a:solidFill>
                <a:srgbClr val="000000"/>
              </a:solidFill>
              <a:latin typeface="Inter"/>
              <a:ea typeface="Inter"/>
              <a:cs typeface="Inter"/>
              <a:sym typeface="Inter"/>
            </a:endParaRPr>
          </a:p>
          <a:p>
            <a:pPr algn="l">
              <a:lnSpc>
                <a:spcPts val="2659"/>
              </a:lnSpc>
              <a:spcBef>
                <a:spcPct val="0"/>
              </a:spcBef>
            </a:pPr>
            <a:r>
              <a:rPr lang="en-US" sz="1899" b="1" i="1">
                <a:solidFill>
                  <a:srgbClr val="000000"/>
                </a:solidFill>
                <a:latin typeface="Inter Bold Italics"/>
                <a:ea typeface="Inter Bold Italics"/>
                <a:cs typeface="Inter Bold Italics"/>
                <a:sym typeface="Inter Bold Italics"/>
              </a:rPr>
              <a:t>4. Period Numbers:</a:t>
            </a:r>
          </a:p>
          <a:p>
            <a:pPr algn="l">
              <a:lnSpc>
                <a:spcPts val="2659"/>
              </a:lnSpc>
              <a:spcBef>
                <a:spcPct val="0"/>
              </a:spcBef>
            </a:pPr>
            <a:r>
              <a:rPr lang="en-US" sz="1899">
                <a:solidFill>
                  <a:srgbClr val="000000"/>
                </a:solidFill>
                <a:latin typeface="Inter"/>
                <a:ea typeface="Inter"/>
                <a:cs typeface="Inter"/>
                <a:sym typeface="Inter"/>
              </a:rPr>
              <a:t>Period numbers refer to the sequence of accounting periods </a:t>
            </a:r>
          </a:p>
          <a:p>
            <a:pPr algn="l">
              <a:lnSpc>
                <a:spcPts val="2659"/>
              </a:lnSpc>
              <a:spcBef>
                <a:spcPct val="0"/>
              </a:spcBef>
            </a:pPr>
            <a:r>
              <a:rPr lang="en-US" sz="1899">
                <a:solidFill>
                  <a:srgbClr val="000000"/>
                </a:solidFill>
                <a:latin typeface="Inter"/>
                <a:ea typeface="Inter"/>
                <a:cs typeface="Inter"/>
                <a:sym typeface="Inter"/>
              </a:rPr>
              <a:t>(e.g., Period 1 for January, Period 2 for February).</a:t>
            </a:r>
          </a:p>
          <a:p>
            <a:pPr algn="l">
              <a:lnSpc>
                <a:spcPts val="2659"/>
              </a:lnSpc>
              <a:spcBef>
                <a:spcPct val="0"/>
              </a:spcBef>
            </a:pPr>
            <a:r>
              <a:rPr lang="en-US" sz="1899">
                <a:solidFill>
                  <a:srgbClr val="000000"/>
                </a:solidFill>
                <a:latin typeface="Inter"/>
                <a:ea typeface="Inter"/>
                <a:cs typeface="Inter"/>
                <a:sym typeface="Inter"/>
              </a:rPr>
              <a:t>Helps organize and reference periods easily.</a:t>
            </a:r>
          </a:p>
        </p:txBody>
      </p:sp>
      <p:sp>
        <p:nvSpPr>
          <p:cNvPr id="15" name="TextBox 15"/>
          <p:cNvSpPr txBox="1"/>
          <p:nvPr/>
        </p:nvSpPr>
        <p:spPr>
          <a:xfrm>
            <a:off x="1938362" y="1419007"/>
            <a:ext cx="8435280"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Opening and Closing Periods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TextBox 3"/>
          <p:cNvSpPr txBox="1"/>
          <p:nvPr/>
        </p:nvSpPr>
        <p:spPr>
          <a:xfrm>
            <a:off x="3105874" y="4016203"/>
            <a:ext cx="12756192" cy="2057400"/>
          </a:xfrm>
          <a:prstGeom prst="rect">
            <a:avLst/>
          </a:prstGeom>
        </p:spPr>
        <p:txBody>
          <a:bodyPr lIns="0" tIns="0" rIns="0" bIns="0" rtlCol="0" anchor="t">
            <a:spAutoFit/>
          </a:bodyPr>
          <a:lstStyle/>
          <a:p>
            <a:pPr algn="ctr">
              <a:lnSpc>
                <a:spcPts val="16800"/>
              </a:lnSpc>
            </a:pPr>
            <a:r>
              <a:rPr lang="en-US" sz="12000" b="1">
                <a:solidFill>
                  <a:srgbClr val="FFFFFF"/>
                </a:solidFill>
                <a:latin typeface="Garet Bold"/>
                <a:ea typeface="Garet Bold"/>
                <a:cs typeface="Garet Bold"/>
                <a:sym typeface="Garet Bold"/>
              </a:rPr>
              <a:t>CURRENCY</a:t>
            </a:r>
          </a:p>
        </p:txBody>
      </p:sp>
      <p:sp>
        <p:nvSpPr>
          <p:cNvPr id="4" name="AutoShape 4"/>
          <p:cNvSpPr/>
          <p:nvPr/>
        </p:nvSpPr>
        <p:spPr>
          <a:xfrm>
            <a:off x="8488950" y="6646090"/>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55020" y="7356528"/>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985468" y="7308903"/>
            <a:ext cx="10317063" cy="878317"/>
          </a:xfrm>
          <a:prstGeom prst="rect">
            <a:avLst/>
          </a:prstGeom>
        </p:spPr>
        <p:txBody>
          <a:bodyPr lIns="0" tIns="0" rIns="0" bIns="0" rtlCol="0" anchor="t">
            <a:spAutoFit/>
          </a:bodyPr>
          <a:lstStyle/>
          <a:p>
            <a:pPr algn="ctr">
              <a:lnSpc>
                <a:spcPts val="3563"/>
              </a:lnSpc>
            </a:pPr>
            <a:r>
              <a:rPr lang="en-US" sz="2545">
                <a:solidFill>
                  <a:srgbClr val="FFFFFF"/>
                </a:solidFill>
                <a:latin typeface="Canva Sans"/>
                <a:ea typeface="Canva Sans"/>
                <a:cs typeface="Canva Sans"/>
                <a:sym typeface="Canva Sans"/>
              </a:rPr>
              <a:t>It is used in financial transactions within databases or applications</a:t>
            </a:r>
          </a:p>
          <a:p>
            <a:pPr algn="ctr">
              <a:lnSpc>
                <a:spcPts val="3563"/>
              </a:lnSpc>
            </a:pPr>
            <a:r>
              <a:rPr lang="en-US" sz="2545">
                <a:solidFill>
                  <a:srgbClr val="FFFFFF"/>
                </a:solidFill>
                <a:latin typeface="Canva Sans"/>
                <a:ea typeface="Canva Sans"/>
                <a:cs typeface="Canva Sans"/>
                <a:sym typeface="Canva Sans"/>
              </a:rPr>
              <a:t> related to Oracle ERP or Oracle Financials.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153691" y="3239619"/>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399505" y="1960333"/>
            <a:ext cx="4697775" cy="6366334"/>
          </a:xfrm>
          <a:custGeom>
            <a:avLst/>
            <a:gdLst/>
            <a:ahLst/>
            <a:cxnLst/>
            <a:rect l="l" t="t" r="r" b="b"/>
            <a:pathLst>
              <a:path w="4697775" h="6366334">
                <a:moveTo>
                  <a:pt x="0" y="0"/>
                </a:moveTo>
                <a:lnTo>
                  <a:pt x="4697775" y="0"/>
                </a:lnTo>
                <a:lnTo>
                  <a:pt x="4697775" y="6366334"/>
                </a:lnTo>
                <a:lnTo>
                  <a:pt x="0" y="6366334"/>
                </a:lnTo>
                <a:lnTo>
                  <a:pt x="0" y="0"/>
                </a:lnTo>
                <a:close/>
              </a:path>
            </a:pathLst>
          </a:custGeom>
          <a:blipFill>
            <a:blip r:embed="rId5"/>
            <a:stretch>
              <a:fillRect t="-13296" r="-132"/>
            </a:stretch>
          </a:blipFill>
        </p:spPr>
        <p:txBody>
          <a:bodyPr/>
          <a:lstStyle/>
          <a:p>
            <a:endParaRPr lang="en-US"/>
          </a:p>
        </p:txBody>
      </p:sp>
      <p:sp>
        <p:nvSpPr>
          <p:cNvPr id="13" name="TextBox 13"/>
          <p:cNvSpPr txBox="1"/>
          <p:nvPr/>
        </p:nvSpPr>
        <p:spPr>
          <a:xfrm>
            <a:off x="2338800" y="2851951"/>
            <a:ext cx="5963692"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to create a currency:</a:t>
            </a:r>
          </a:p>
        </p:txBody>
      </p:sp>
      <p:sp>
        <p:nvSpPr>
          <p:cNvPr id="14" name="TextBox 14"/>
          <p:cNvSpPr txBox="1"/>
          <p:nvPr/>
        </p:nvSpPr>
        <p:spPr>
          <a:xfrm>
            <a:off x="2463791" y="4169681"/>
            <a:ext cx="7505799" cy="2892004"/>
          </a:xfrm>
          <a:prstGeom prst="rect">
            <a:avLst/>
          </a:prstGeom>
        </p:spPr>
        <p:txBody>
          <a:bodyPr lIns="0" tIns="0" rIns="0" bIns="0" rtlCol="0" anchor="t">
            <a:spAutoFit/>
          </a:bodyPr>
          <a:lstStyle/>
          <a:p>
            <a:pPr algn="l">
              <a:lnSpc>
                <a:spcPts val="3873"/>
              </a:lnSpc>
            </a:pPr>
            <a:r>
              <a:rPr lang="en-US" sz="2766" b="1" i="1">
                <a:solidFill>
                  <a:srgbClr val="000000"/>
                </a:solidFill>
                <a:latin typeface="Open Sans 2 Bold Italics"/>
                <a:ea typeface="Open Sans 2 Bold Italics"/>
                <a:cs typeface="Open Sans 2 Bold Italics"/>
                <a:sym typeface="Open Sans 2 Bold Italics"/>
              </a:rPr>
              <a:t>1. Navigate to the Define Currencies Window:</a:t>
            </a:r>
          </a:p>
          <a:p>
            <a:pPr algn="l">
              <a:lnSpc>
                <a:spcPts val="3873"/>
              </a:lnSpc>
            </a:pPr>
            <a:endParaRPr lang="en-US" sz="2766" b="1" i="1">
              <a:solidFill>
                <a:srgbClr val="000000"/>
              </a:solidFill>
              <a:latin typeface="Open Sans 2 Bold Italics"/>
              <a:ea typeface="Open Sans 2 Bold Italics"/>
              <a:cs typeface="Open Sans 2 Bold Italics"/>
              <a:sym typeface="Open Sans 2 Bold Italics"/>
            </a:endParaRPr>
          </a:p>
          <a:p>
            <a:pPr algn="l">
              <a:lnSpc>
                <a:spcPts val="3873"/>
              </a:lnSpc>
            </a:pPr>
            <a:r>
              <a:rPr lang="en-US" sz="2766" b="1" i="1">
                <a:solidFill>
                  <a:srgbClr val="000000"/>
                </a:solidFill>
                <a:latin typeface="Open Sans 2 Bold Italics"/>
                <a:ea typeface="Open Sans 2 Bold Italics"/>
                <a:cs typeface="Open Sans 2 Bold Italics"/>
                <a:sym typeface="Open Sans 2 Bold Italics"/>
              </a:rPr>
              <a:t>Path: </a:t>
            </a:r>
          </a:p>
          <a:p>
            <a:pPr marL="597304" lvl="1" indent="-298652" algn="l">
              <a:lnSpc>
                <a:spcPts val="3873"/>
              </a:lnSpc>
              <a:buFont typeface="Arial"/>
              <a:buChar char="•"/>
            </a:pPr>
            <a:r>
              <a:rPr lang="en-US" sz="2766">
                <a:solidFill>
                  <a:srgbClr val="000000"/>
                </a:solidFill>
                <a:latin typeface="Open Sans 2"/>
                <a:ea typeface="Open Sans 2"/>
                <a:cs typeface="Open Sans 2"/>
                <a:sym typeface="Open Sans 2"/>
              </a:rPr>
              <a:t>Setup</a:t>
            </a:r>
          </a:p>
          <a:p>
            <a:pPr marL="597304" lvl="1" indent="-298652" algn="l">
              <a:lnSpc>
                <a:spcPts val="3873"/>
              </a:lnSpc>
              <a:buFont typeface="Arial"/>
              <a:buChar char="•"/>
            </a:pPr>
            <a:r>
              <a:rPr lang="en-US" sz="2766">
                <a:solidFill>
                  <a:srgbClr val="000000"/>
                </a:solidFill>
                <a:latin typeface="Open Sans 2"/>
                <a:ea typeface="Open Sans 2"/>
                <a:cs typeface="Open Sans 2"/>
                <a:sym typeface="Open Sans 2"/>
              </a:rPr>
              <a:t>   Currencies</a:t>
            </a:r>
          </a:p>
          <a:p>
            <a:pPr marL="597304" lvl="1" indent="-298652" algn="l">
              <a:lnSpc>
                <a:spcPts val="3873"/>
              </a:lnSpc>
              <a:buFont typeface="Arial"/>
              <a:buChar char="•"/>
            </a:pPr>
            <a:r>
              <a:rPr lang="en-US" sz="2766">
                <a:solidFill>
                  <a:srgbClr val="000000"/>
                </a:solidFill>
                <a:latin typeface="Open Sans 2"/>
                <a:ea typeface="Open Sans 2"/>
                <a:cs typeface="Open Sans 2"/>
                <a:sym typeface="Open Sans 2"/>
              </a:rPr>
              <a:t>    Define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1901081"/>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2063619" y="2533145"/>
            <a:ext cx="6186542" cy="5462206"/>
          </a:xfrm>
          <a:prstGeom prst="rect">
            <a:avLst/>
          </a:prstGeom>
        </p:spPr>
        <p:txBody>
          <a:bodyPr lIns="0" tIns="0" rIns="0" bIns="0" rtlCol="0" anchor="t">
            <a:spAutoFit/>
          </a:bodyPr>
          <a:lstStyle/>
          <a:p>
            <a:pPr algn="just">
              <a:lnSpc>
                <a:spcPts val="2331"/>
              </a:lnSpc>
            </a:pPr>
            <a:r>
              <a:rPr lang="en-US" sz="2100" b="1">
                <a:solidFill>
                  <a:srgbClr val="000000"/>
                </a:solidFill>
                <a:latin typeface="Canva Sans Bold"/>
                <a:ea typeface="Canva Sans Bold"/>
                <a:cs typeface="Canva Sans Bold"/>
                <a:sym typeface="Canva Sans Bold"/>
              </a:rPr>
              <a:t>2. Enter Currency Code:</a:t>
            </a:r>
          </a:p>
          <a:p>
            <a:pPr algn="just">
              <a:lnSpc>
                <a:spcPts val="2331"/>
              </a:lnSpc>
            </a:pPr>
            <a:endParaRPr lang="en-US" sz="2100" b="1">
              <a:solidFill>
                <a:srgbClr val="000000"/>
              </a:solidFill>
              <a:latin typeface="Canva Sans Bold"/>
              <a:ea typeface="Canva Sans Bold"/>
              <a:cs typeface="Canva Sans Bold"/>
              <a:sym typeface="Canva Sans Bold"/>
            </a:endParaRPr>
          </a:p>
          <a:p>
            <a:pPr algn="just">
              <a:lnSpc>
                <a:spcPts val="2331"/>
              </a:lnSpc>
            </a:pPr>
            <a:r>
              <a:rPr lang="en-US" sz="2100" b="1">
                <a:solidFill>
                  <a:srgbClr val="000000"/>
                </a:solidFill>
                <a:latin typeface="Canva Sans Bold"/>
                <a:ea typeface="Canva Sans Bold"/>
                <a:cs typeface="Canva Sans Bold"/>
                <a:sym typeface="Canva Sans Bold"/>
              </a:rPr>
              <a:t>I</a:t>
            </a:r>
            <a:r>
              <a:rPr lang="en-US" sz="2100">
                <a:solidFill>
                  <a:srgbClr val="000000"/>
                </a:solidFill>
                <a:latin typeface="Canva Sans"/>
                <a:ea typeface="Canva Sans"/>
                <a:cs typeface="Canva Sans"/>
                <a:sym typeface="Canva Sans"/>
              </a:rPr>
              <a:t>nput a unique Currency Code (e.g., USD, EUR, EGP</a:t>
            </a:r>
            <a:r>
              <a:rPr lang="en-US" sz="2100" b="1">
                <a:solidFill>
                  <a:srgbClr val="000000"/>
                </a:solidFill>
                <a:latin typeface="Canva Sans Bold"/>
                <a:ea typeface="Canva Sans Bold"/>
                <a:cs typeface="Canva Sans Bold"/>
                <a:sym typeface="Canva Sans Bold"/>
              </a:rPr>
              <a:t>).</a:t>
            </a:r>
          </a:p>
          <a:p>
            <a:pPr algn="just">
              <a:lnSpc>
                <a:spcPts val="2331"/>
              </a:lnSpc>
            </a:pPr>
            <a:endParaRPr lang="en-US" sz="2100" b="1">
              <a:solidFill>
                <a:srgbClr val="000000"/>
              </a:solidFill>
              <a:latin typeface="Canva Sans Bold"/>
              <a:ea typeface="Canva Sans Bold"/>
              <a:cs typeface="Canva Sans Bold"/>
              <a:sym typeface="Canva Sans Bold"/>
            </a:endParaRPr>
          </a:p>
          <a:p>
            <a:pPr algn="just">
              <a:lnSpc>
                <a:spcPts val="2331"/>
              </a:lnSpc>
            </a:pPr>
            <a:r>
              <a:rPr lang="en-US" sz="2100" b="1">
                <a:solidFill>
                  <a:srgbClr val="000000"/>
                </a:solidFill>
                <a:latin typeface="Canva Sans Bold"/>
                <a:ea typeface="Canva Sans Bold"/>
                <a:cs typeface="Canva Sans Bold"/>
                <a:sym typeface="Canva Sans Bold"/>
              </a:rPr>
              <a:t>3. Enter Currency Name and Description:</a:t>
            </a:r>
          </a:p>
          <a:p>
            <a:pPr algn="just">
              <a:lnSpc>
                <a:spcPts val="2331"/>
              </a:lnSpc>
            </a:pPr>
            <a:endParaRPr lang="en-US" sz="2100" b="1">
              <a:solidFill>
                <a:srgbClr val="000000"/>
              </a:solidFill>
              <a:latin typeface="Canva Sans Bold"/>
              <a:ea typeface="Canva Sans Bold"/>
              <a:cs typeface="Canva Sans Bold"/>
              <a:sym typeface="Canva Sans Bold"/>
            </a:endParaRPr>
          </a:p>
          <a:p>
            <a:pPr algn="just">
              <a:lnSpc>
                <a:spcPts val="2331"/>
              </a:lnSpc>
            </a:pPr>
            <a:r>
              <a:rPr lang="en-US" sz="2100">
                <a:solidFill>
                  <a:srgbClr val="000000"/>
                </a:solidFill>
                <a:latin typeface="Canva Sans"/>
                <a:ea typeface="Canva Sans"/>
                <a:cs typeface="Canva Sans"/>
                <a:sym typeface="Canva Sans"/>
              </a:rPr>
              <a:t>Provide a meaningful Name (e.g., US Dollar) and Description.</a:t>
            </a:r>
          </a:p>
          <a:p>
            <a:pPr algn="just">
              <a:lnSpc>
                <a:spcPts val="2331"/>
              </a:lnSpc>
            </a:pPr>
            <a:endParaRPr lang="en-US" sz="2100">
              <a:solidFill>
                <a:srgbClr val="000000"/>
              </a:solidFill>
              <a:latin typeface="Canva Sans"/>
              <a:ea typeface="Canva Sans"/>
              <a:cs typeface="Canva Sans"/>
              <a:sym typeface="Canva Sans"/>
            </a:endParaRPr>
          </a:p>
          <a:p>
            <a:pPr algn="just">
              <a:lnSpc>
                <a:spcPts val="2331"/>
              </a:lnSpc>
            </a:pPr>
            <a:r>
              <a:rPr lang="en-US" sz="2100" b="1">
                <a:solidFill>
                  <a:srgbClr val="000000"/>
                </a:solidFill>
                <a:latin typeface="Canva Sans Bold"/>
                <a:ea typeface="Canva Sans Bold"/>
                <a:cs typeface="Canva Sans Bold"/>
                <a:sym typeface="Canva Sans Bold"/>
              </a:rPr>
              <a:t>4. Set Precision and Symbols:</a:t>
            </a:r>
          </a:p>
          <a:p>
            <a:pPr algn="just">
              <a:lnSpc>
                <a:spcPts val="2331"/>
              </a:lnSpc>
            </a:pPr>
            <a:endParaRPr lang="en-US" sz="2100" b="1">
              <a:solidFill>
                <a:srgbClr val="000000"/>
              </a:solidFill>
              <a:latin typeface="Canva Sans Bold"/>
              <a:ea typeface="Canva Sans Bold"/>
              <a:cs typeface="Canva Sans Bold"/>
              <a:sym typeface="Canva Sans Bold"/>
            </a:endParaRPr>
          </a:p>
          <a:p>
            <a:pPr marL="453419" lvl="1" indent="-226710" algn="just">
              <a:lnSpc>
                <a:spcPts val="3339"/>
              </a:lnSpc>
              <a:buFont typeface="Arial"/>
              <a:buChar char="•"/>
            </a:pPr>
            <a:r>
              <a:rPr lang="en-US" sz="2100">
                <a:solidFill>
                  <a:srgbClr val="000000"/>
                </a:solidFill>
                <a:latin typeface="Canva Sans"/>
                <a:ea typeface="Canva Sans"/>
                <a:cs typeface="Canva Sans"/>
                <a:sym typeface="Canva Sans"/>
              </a:rPr>
              <a:t>Define precision (e.g., 2 decimal places).</a:t>
            </a:r>
          </a:p>
          <a:p>
            <a:pPr marL="453419" lvl="1" indent="-226710" algn="just">
              <a:lnSpc>
                <a:spcPts val="3339"/>
              </a:lnSpc>
              <a:buFont typeface="Arial"/>
              <a:buChar char="•"/>
            </a:pPr>
            <a:r>
              <a:rPr lang="en-US" sz="2100">
                <a:solidFill>
                  <a:srgbClr val="000000"/>
                </a:solidFill>
                <a:latin typeface="Canva Sans"/>
                <a:ea typeface="Canva Sans"/>
                <a:cs typeface="Canva Sans"/>
                <a:sym typeface="Canva Sans"/>
              </a:rPr>
              <a:t>Enter symbol (e.g., $ or E£).</a:t>
            </a:r>
          </a:p>
          <a:p>
            <a:pPr algn="just">
              <a:lnSpc>
                <a:spcPts val="2940"/>
              </a:lnSpc>
            </a:pPr>
            <a:endParaRPr lang="en-US" sz="2100">
              <a:solidFill>
                <a:srgbClr val="000000"/>
              </a:solidFill>
              <a:latin typeface="Canva Sans"/>
              <a:ea typeface="Canva Sans"/>
              <a:cs typeface="Canva Sans"/>
              <a:sym typeface="Canva Sans"/>
            </a:endParaRPr>
          </a:p>
          <a:p>
            <a:pPr algn="just">
              <a:lnSpc>
                <a:spcPts val="2940"/>
              </a:lnSpc>
            </a:pPr>
            <a:endParaRPr lang="en-US" sz="2100">
              <a:solidFill>
                <a:srgbClr val="000000"/>
              </a:solidFill>
              <a:latin typeface="Canva Sans"/>
              <a:ea typeface="Canva Sans"/>
              <a:cs typeface="Canva Sans"/>
              <a:sym typeface="Canva Sans"/>
            </a:endParaRPr>
          </a:p>
          <a:p>
            <a:pPr algn="just">
              <a:lnSpc>
                <a:spcPts val="2940"/>
              </a:lnSpc>
            </a:pPr>
            <a:endParaRPr lang="en-US" sz="2100">
              <a:solidFill>
                <a:srgbClr val="000000"/>
              </a:solidFill>
              <a:latin typeface="Canva Sans"/>
              <a:ea typeface="Canva Sans"/>
              <a:cs typeface="Canva Sans"/>
              <a:sym typeface="Canva Sans"/>
            </a:endParaRPr>
          </a:p>
        </p:txBody>
      </p:sp>
      <p:sp>
        <p:nvSpPr>
          <p:cNvPr id="13" name="Freeform 13"/>
          <p:cNvSpPr/>
          <p:nvPr/>
        </p:nvSpPr>
        <p:spPr>
          <a:xfrm>
            <a:off x="9578842" y="1532463"/>
            <a:ext cx="8265386" cy="2970376"/>
          </a:xfrm>
          <a:custGeom>
            <a:avLst/>
            <a:gdLst/>
            <a:ahLst/>
            <a:cxnLst/>
            <a:rect l="l" t="t" r="r" b="b"/>
            <a:pathLst>
              <a:path w="8265386" h="2970376">
                <a:moveTo>
                  <a:pt x="0" y="0"/>
                </a:moveTo>
                <a:lnTo>
                  <a:pt x="8265386" y="0"/>
                </a:lnTo>
                <a:lnTo>
                  <a:pt x="8265386" y="2970376"/>
                </a:lnTo>
                <a:lnTo>
                  <a:pt x="0" y="2970376"/>
                </a:lnTo>
                <a:lnTo>
                  <a:pt x="0" y="0"/>
                </a:lnTo>
                <a:close/>
              </a:path>
            </a:pathLst>
          </a:custGeom>
          <a:blipFill>
            <a:blip r:embed="rId5"/>
            <a:stretch>
              <a:fillRect t="-7053" r="-69841" b="-130767"/>
            </a:stretch>
          </a:blipFill>
        </p:spPr>
        <p:txBody>
          <a:bodyPr/>
          <a:lstStyle/>
          <a:p>
            <a:endParaRPr lang="en-US"/>
          </a:p>
        </p:txBody>
      </p:sp>
      <p:sp>
        <p:nvSpPr>
          <p:cNvPr id="14" name="Freeform 14"/>
          <p:cNvSpPr/>
          <p:nvPr/>
        </p:nvSpPr>
        <p:spPr>
          <a:xfrm>
            <a:off x="9626578" y="5125830"/>
            <a:ext cx="8661422" cy="3332962"/>
          </a:xfrm>
          <a:custGeom>
            <a:avLst/>
            <a:gdLst/>
            <a:ahLst/>
            <a:cxnLst/>
            <a:rect l="l" t="t" r="r" b="b"/>
            <a:pathLst>
              <a:path w="8661422" h="3332962">
                <a:moveTo>
                  <a:pt x="0" y="0"/>
                </a:moveTo>
                <a:lnTo>
                  <a:pt x="8661422" y="0"/>
                </a:lnTo>
                <a:lnTo>
                  <a:pt x="8661422" y="3332962"/>
                </a:lnTo>
                <a:lnTo>
                  <a:pt x="0" y="3332962"/>
                </a:lnTo>
                <a:lnTo>
                  <a:pt x="0" y="0"/>
                </a:lnTo>
                <a:close/>
              </a:path>
            </a:pathLst>
          </a:custGeom>
          <a:blipFill>
            <a:blip r:embed="rId5"/>
            <a:stretch>
              <a:fillRect l="-91897" t="-12475" b="-138472"/>
            </a:stretch>
          </a:blipFill>
        </p:spPr>
        <p:txBody>
          <a:bodyPr/>
          <a:lstStyle/>
          <a:p>
            <a:endParaRPr lang="en-US"/>
          </a:p>
        </p:txBody>
      </p:sp>
      <p:sp>
        <p:nvSpPr>
          <p:cNvPr id="15" name="TextBox 15"/>
          <p:cNvSpPr txBox="1"/>
          <p:nvPr/>
        </p:nvSpPr>
        <p:spPr>
          <a:xfrm>
            <a:off x="2063619" y="1513413"/>
            <a:ext cx="6614517"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creating user (Cont.) </a:t>
            </a:r>
          </a:p>
        </p:txBody>
      </p:sp>
      <p:sp>
        <p:nvSpPr>
          <p:cNvPr id="16" name="TextBox 16"/>
          <p:cNvSpPr txBox="1"/>
          <p:nvPr/>
        </p:nvSpPr>
        <p:spPr>
          <a:xfrm>
            <a:off x="2063619" y="7364099"/>
            <a:ext cx="6186542" cy="2213610"/>
          </a:xfrm>
          <a:prstGeom prst="rect">
            <a:avLst/>
          </a:prstGeom>
        </p:spPr>
        <p:txBody>
          <a:bodyPr lIns="0" tIns="0" rIns="0" bIns="0" rtlCol="0" anchor="t">
            <a:spAutoFit/>
          </a:bodyPr>
          <a:lstStyle/>
          <a:p>
            <a:pPr algn="just">
              <a:lnSpc>
                <a:spcPts val="2940"/>
              </a:lnSpc>
            </a:pPr>
            <a:r>
              <a:rPr lang="en-US" sz="2100" b="1">
                <a:solidFill>
                  <a:srgbClr val="000000"/>
                </a:solidFill>
                <a:latin typeface="Canva Sans Bold"/>
                <a:ea typeface="Canva Sans Bold"/>
                <a:cs typeface="Canva Sans Bold"/>
                <a:sym typeface="Canva Sans Bold"/>
              </a:rPr>
              <a:t>5. Set Date Ranges (if required):</a:t>
            </a:r>
          </a:p>
          <a:p>
            <a:pPr algn="just">
              <a:lnSpc>
                <a:spcPts val="2940"/>
              </a:lnSpc>
            </a:pPr>
            <a:r>
              <a:rPr lang="en-US" sz="2100">
                <a:solidFill>
                  <a:srgbClr val="000000"/>
                </a:solidFill>
                <a:latin typeface="Canva Sans"/>
                <a:ea typeface="Canva Sans"/>
                <a:cs typeface="Canva Sans"/>
                <a:sym typeface="Canva Sans"/>
              </a:rPr>
              <a:t>Specify the start and end dates for the currency validity (optional).</a:t>
            </a:r>
          </a:p>
          <a:p>
            <a:pPr algn="just">
              <a:lnSpc>
                <a:spcPts val="2940"/>
              </a:lnSpc>
            </a:pPr>
            <a:endParaRPr lang="en-US" sz="2100">
              <a:solidFill>
                <a:srgbClr val="000000"/>
              </a:solidFill>
              <a:latin typeface="Canva Sans"/>
              <a:ea typeface="Canva Sans"/>
              <a:cs typeface="Canva Sans"/>
              <a:sym typeface="Canva Sans"/>
            </a:endParaRPr>
          </a:p>
          <a:p>
            <a:pPr algn="just">
              <a:lnSpc>
                <a:spcPts val="2940"/>
              </a:lnSpc>
            </a:pPr>
            <a:r>
              <a:rPr lang="en-US" sz="2100" b="1">
                <a:solidFill>
                  <a:srgbClr val="000000"/>
                </a:solidFill>
                <a:latin typeface="Canva Sans Bold"/>
                <a:ea typeface="Canva Sans Bold"/>
                <a:cs typeface="Canva Sans Bold"/>
                <a:sym typeface="Canva Sans Bold"/>
              </a:rPr>
              <a:t>6. Save the Record:</a:t>
            </a:r>
          </a:p>
          <a:p>
            <a:pPr algn="just">
              <a:lnSpc>
                <a:spcPts val="2940"/>
              </a:lnSpc>
            </a:pPr>
            <a:r>
              <a:rPr lang="en-US" sz="2100">
                <a:solidFill>
                  <a:srgbClr val="000000"/>
                </a:solidFill>
                <a:latin typeface="Canva Sans"/>
                <a:ea typeface="Canva Sans"/>
                <a:cs typeface="Canva Sans"/>
                <a:sym typeface="Canva Sans"/>
              </a:rPr>
              <a:t>Click Save to store the new currency.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TextBox 3"/>
          <p:cNvSpPr txBox="1"/>
          <p:nvPr/>
        </p:nvSpPr>
        <p:spPr>
          <a:xfrm>
            <a:off x="2699429" y="1328635"/>
            <a:ext cx="12756192" cy="3479801"/>
          </a:xfrm>
          <a:prstGeom prst="rect">
            <a:avLst/>
          </a:prstGeom>
        </p:spPr>
        <p:txBody>
          <a:bodyPr lIns="0" tIns="0" rIns="0" bIns="0" rtlCol="0" anchor="t">
            <a:spAutoFit/>
          </a:bodyPr>
          <a:lstStyle/>
          <a:p>
            <a:pPr algn="ctr">
              <a:lnSpc>
                <a:spcPts val="13999"/>
              </a:lnSpc>
            </a:pPr>
            <a:r>
              <a:rPr lang="en-US" sz="9999" b="1">
                <a:solidFill>
                  <a:srgbClr val="FFFFFF"/>
                </a:solidFill>
                <a:latin typeface="Garet Bold"/>
                <a:ea typeface="Garet Bold"/>
                <a:cs typeface="Garet Bold"/>
                <a:sym typeface="Garet Bold"/>
              </a:rPr>
              <a:t>CHARTS OF ACCOUNTS (COA)</a:t>
            </a:r>
          </a:p>
        </p:txBody>
      </p:sp>
      <p:sp>
        <p:nvSpPr>
          <p:cNvPr id="4" name="TextBox 4"/>
          <p:cNvSpPr txBox="1"/>
          <p:nvPr/>
        </p:nvSpPr>
        <p:spPr>
          <a:xfrm>
            <a:off x="2689904" y="5356752"/>
            <a:ext cx="12908192" cy="2564766"/>
          </a:xfrm>
          <a:prstGeom prst="rect">
            <a:avLst/>
          </a:prstGeom>
        </p:spPr>
        <p:txBody>
          <a:bodyPr lIns="0" tIns="0" rIns="0" bIns="0" rtlCol="0" anchor="t">
            <a:spAutoFit/>
          </a:bodyPr>
          <a:lstStyle/>
          <a:p>
            <a:pPr marL="0" lvl="0" indent="0" algn="ctr">
              <a:lnSpc>
                <a:spcPts val="5199"/>
              </a:lnSpc>
            </a:pPr>
            <a:r>
              <a:rPr lang="en-US" sz="2599">
                <a:solidFill>
                  <a:srgbClr val="FFFFFF"/>
                </a:solidFill>
                <a:latin typeface="Open Sans 1"/>
                <a:ea typeface="Open Sans 1"/>
                <a:cs typeface="Open Sans 1"/>
                <a:sym typeface="Open Sans 1"/>
              </a:rPr>
              <a:t>The Chart of Accounts (COA) is a structured list of all the accounts used by an organization to record its financial transactions. It serves as the foundation for the accounting system and helps categorize all financial activities into assets, liabilities, equity, revenues, and expenses.</a:t>
            </a:r>
          </a:p>
        </p:txBody>
      </p:sp>
      <p:sp>
        <p:nvSpPr>
          <p:cNvPr id="5" name="AutoShape 5"/>
          <p:cNvSpPr/>
          <p:nvPr/>
        </p:nvSpPr>
        <p:spPr>
          <a:xfrm>
            <a:off x="8488950" y="5027511"/>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664971" y="-782737"/>
            <a:ext cx="3744615" cy="37446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55020" y="7356528"/>
            <a:ext cx="2350854" cy="235085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3717659" cy="1543194"/>
            <a:chOff x="0" y="0"/>
            <a:chExt cx="3612881" cy="406438"/>
          </a:xfrm>
        </p:grpSpPr>
        <p:sp>
          <p:nvSpPr>
            <p:cNvPr id="3" name="Freeform 3"/>
            <p:cNvSpPr/>
            <p:nvPr/>
          </p:nvSpPr>
          <p:spPr>
            <a:xfrm>
              <a:off x="0" y="0"/>
              <a:ext cx="3612881" cy="406438"/>
            </a:xfrm>
            <a:custGeom>
              <a:avLst/>
              <a:gdLst/>
              <a:ahLst/>
              <a:cxnLst/>
              <a:rect l="l" t="t" r="r" b="b"/>
              <a:pathLst>
                <a:path w="3612881" h="406438">
                  <a:moveTo>
                    <a:pt x="0" y="0"/>
                  </a:moveTo>
                  <a:lnTo>
                    <a:pt x="3612881" y="0"/>
                  </a:lnTo>
                  <a:lnTo>
                    <a:pt x="3612881" y="406438"/>
                  </a:lnTo>
                  <a:lnTo>
                    <a:pt x="0" y="406438"/>
                  </a:lnTo>
                  <a:close/>
                </a:path>
              </a:pathLst>
            </a:custGeom>
            <a:solidFill>
              <a:srgbClr val="0345E4"/>
            </a:solidFill>
          </p:spPr>
          <p:txBody>
            <a:bodyPr/>
            <a:lstStyle/>
            <a:p>
              <a:endParaRPr lang="en-US"/>
            </a:p>
          </p:txBody>
        </p:sp>
        <p:sp>
          <p:nvSpPr>
            <p:cNvPr id="4" name="TextBox 4"/>
            <p:cNvSpPr txBox="1"/>
            <p:nvPr/>
          </p:nvSpPr>
          <p:spPr>
            <a:xfrm>
              <a:off x="0" y="-38100"/>
              <a:ext cx="3612881" cy="44453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6" name="Freeform 6"/>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7" name="Freeform 7"/>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630285" y="287409"/>
            <a:ext cx="12103748" cy="953136"/>
          </a:xfrm>
          <a:prstGeom prst="rect">
            <a:avLst/>
          </a:prstGeom>
        </p:spPr>
        <p:txBody>
          <a:bodyPr lIns="0" tIns="0" rIns="0" bIns="0" rtlCol="0" anchor="t">
            <a:spAutoFit/>
          </a:bodyPr>
          <a:lstStyle/>
          <a:p>
            <a:pPr algn="l">
              <a:lnSpc>
                <a:spcPts val="7839"/>
              </a:lnSpc>
            </a:pPr>
            <a:r>
              <a:rPr lang="en-US" sz="5599" b="1" spc="111">
                <a:solidFill>
                  <a:srgbClr val="FFFFFF"/>
                </a:solidFill>
                <a:latin typeface="Garet Bold"/>
                <a:ea typeface="Garet Bold"/>
                <a:cs typeface="Garet Bold"/>
                <a:sym typeface="Garet Bold"/>
              </a:rPr>
              <a:t>COMPONENTS OF COA </a:t>
            </a:r>
          </a:p>
        </p:txBody>
      </p:sp>
      <p:grpSp>
        <p:nvGrpSpPr>
          <p:cNvPr id="9" name="Group 9"/>
          <p:cNvGrpSpPr/>
          <p:nvPr/>
        </p:nvGrpSpPr>
        <p:grpSpPr>
          <a:xfrm>
            <a:off x="753951" y="2082188"/>
            <a:ext cx="5421286" cy="6536228"/>
            <a:chOff x="0" y="0"/>
            <a:chExt cx="7228381" cy="8714970"/>
          </a:xfrm>
        </p:grpSpPr>
        <p:grpSp>
          <p:nvGrpSpPr>
            <p:cNvPr id="10" name="Group 10"/>
            <p:cNvGrpSpPr/>
            <p:nvPr/>
          </p:nvGrpSpPr>
          <p:grpSpPr>
            <a:xfrm>
              <a:off x="0" y="4982451"/>
              <a:ext cx="7228381" cy="3732519"/>
              <a:chOff x="0" y="0"/>
              <a:chExt cx="1427828" cy="737288"/>
            </a:xfrm>
          </p:grpSpPr>
          <p:sp>
            <p:nvSpPr>
              <p:cNvPr id="11" name="Freeform 11"/>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12" name="TextBox 12"/>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21202" y="1474329"/>
              <a:ext cx="6793798" cy="6887766"/>
              <a:chOff x="0" y="0"/>
              <a:chExt cx="1341985" cy="1360546"/>
            </a:xfrm>
          </p:grpSpPr>
          <p:sp>
            <p:nvSpPr>
              <p:cNvPr id="14" name="Freeform 14"/>
              <p:cNvSpPr/>
              <p:nvPr/>
            </p:nvSpPr>
            <p:spPr>
              <a:xfrm>
                <a:off x="0" y="0"/>
                <a:ext cx="1341985" cy="1360546"/>
              </a:xfrm>
              <a:custGeom>
                <a:avLst/>
                <a:gdLst/>
                <a:ahLst/>
                <a:cxnLst/>
                <a:rect l="l" t="t" r="r" b="b"/>
                <a:pathLst>
                  <a:path w="1341985" h="1360546">
                    <a:moveTo>
                      <a:pt x="77490" y="0"/>
                    </a:moveTo>
                    <a:lnTo>
                      <a:pt x="1264495" y="0"/>
                    </a:lnTo>
                    <a:cubicBezTo>
                      <a:pt x="1307291" y="0"/>
                      <a:pt x="1341985" y="34693"/>
                      <a:pt x="1341985" y="77490"/>
                    </a:cubicBezTo>
                    <a:lnTo>
                      <a:pt x="1341985" y="1283057"/>
                    </a:lnTo>
                    <a:cubicBezTo>
                      <a:pt x="1341985" y="1325853"/>
                      <a:pt x="1307291" y="1360546"/>
                      <a:pt x="1264495" y="1360546"/>
                    </a:cubicBezTo>
                    <a:lnTo>
                      <a:pt x="77490" y="1360546"/>
                    </a:lnTo>
                    <a:cubicBezTo>
                      <a:pt x="56938" y="1360546"/>
                      <a:pt x="37228" y="1352382"/>
                      <a:pt x="22696" y="1337850"/>
                    </a:cubicBezTo>
                    <a:cubicBezTo>
                      <a:pt x="8164" y="1323318"/>
                      <a:pt x="0" y="1303608"/>
                      <a:pt x="0" y="1283057"/>
                    </a:cubicBezTo>
                    <a:lnTo>
                      <a:pt x="0" y="77490"/>
                    </a:lnTo>
                    <a:cubicBezTo>
                      <a:pt x="0" y="56938"/>
                      <a:pt x="8164" y="37228"/>
                      <a:pt x="22696" y="22696"/>
                    </a:cubicBezTo>
                    <a:cubicBezTo>
                      <a:pt x="37228" y="8164"/>
                      <a:pt x="56938" y="0"/>
                      <a:pt x="77490" y="0"/>
                    </a:cubicBezTo>
                    <a:close/>
                  </a:path>
                </a:pathLst>
              </a:custGeom>
              <a:solidFill>
                <a:srgbClr val="E8ECEC"/>
              </a:solidFill>
            </p:spPr>
            <p:txBody>
              <a:bodyPr/>
              <a:lstStyle/>
              <a:p>
                <a:endParaRPr lang="en-US"/>
              </a:p>
            </p:txBody>
          </p:sp>
          <p:sp>
            <p:nvSpPr>
              <p:cNvPr id="15" name="TextBox 15"/>
              <p:cNvSpPr txBox="1"/>
              <p:nvPr/>
            </p:nvSpPr>
            <p:spPr>
              <a:xfrm>
                <a:off x="0" y="-38100"/>
                <a:ext cx="1341985" cy="1398646"/>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139862" y="0"/>
              <a:ext cx="2948658" cy="294865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2423023" y="197249"/>
              <a:ext cx="2382335" cy="2554160"/>
            </a:xfrm>
            <a:custGeom>
              <a:avLst/>
              <a:gdLst/>
              <a:ahLst/>
              <a:cxnLst/>
              <a:rect l="l" t="t" r="r" b="b"/>
              <a:pathLst>
                <a:path w="2382335" h="2554160">
                  <a:moveTo>
                    <a:pt x="0" y="0"/>
                  </a:moveTo>
                  <a:lnTo>
                    <a:pt x="2382335" y="0"/>
                  </a:lnTo>
                  <a:lnTo>
                    <a:pt x="2382335" y="2554160"/>
                  </a:lnTo>
                  <a:lnTo>
                    <a:pt x="0" y="25541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TextBox 20"/>
            <p:cNvSpPr txBox="1"/>
            <p:nvPr/>
          </p:nvSpPr>
          <p:spPr>
            <a:xfrm>
              <a:off x="872569" y="3413677"/>
              <a:ext cx="5483244" cy="698077"/>
            </a:xfrm>
            <a:prstGeom prst="rect">
              <a:avLst/>
            </a:prstGeom>
          </p:spPr>
          <p:txBody>
            <a:bodyPr lIns="0" tIns="0" rIns="0" bIns="0" rtlCol="0" anchor="t">
              <a:spAutoFit/>
            </a:bodyPr>
            <a:lstStyle/>
            <a:p>
              <a:pPr algn="ctr">
                <a:lnSpc>
                  <a:spcPts val="4480"/>
                </a:lnSpc>
              </a:pPr>
              <a:r>
                <a:rPr lang="en-US" sz="3200" b="1">
                  <a:solidFill>
                    <a:srgbClr val="000000"/>
                  </a:solidFill>
                  <a:latin typeface="Garet Bold"/>
                  <a:ea typeface="Garet Bold"/>
                  <a:cs typeface="Garet Bold"/>
                  <a:sym typeface="Garet Bold"/>
                </a:rPr>
                <a:t>Structure</a:t>
              </a:r>
            </a:p>
          </p:txBody>
        </p:sp>
        <p:sp>
          <p:nvSpPr>
            <p:cNvPr id="21" name="TextBox 21"/>
            <p:cNvSpPr txBox="1"/>
            <p:nvPr/>
          </p:nvSpPr>
          <p:spPr>
            <a:xfrm>
              <a:off x="366331" y="4500374"/>
              <a:ext cx="6134610" cy="3107634"/>
            </a:xfrm>
            <a:prstGeom prst="rect">
              <a:avLst/>
            </a:prstGeom>
          </p:spPr>
          <p:txBody>
            <a:bodyPr lIns="0" tIns="0" rIns="0" bIns="0" rtlCol="0" anchor="t">
              <a:spAutoFit/>
            </a:bodyPr>
            <a:lstStyle/>
            <a:p>
              <a:pPr marL="522992" lvl="1" indent="-261496" algn="l">
                <a:lnSpc>
                  <a:spcPts val="3754"/>
                </a:lnSpc>
                <a:buFont typeface="Arial"/>
                <a:buChar char="•"/>
              </a:pPr>
              <a:r>
                <a:rPr lang="en-US" sz="2422">
                  <a:solidFill>
                    <a:srgbClr val="000000"/>
                  </a:solidFill>
                  <a:latin typeface="Open Sans 1"/>
                  <a:ea typeface="Open Sans 1"/>
                  <a:cs typeface="Open Sans 1"/>
                  <a:sym typeface="Open Sans 1"/>
                </a:rPr>
                <a:t>It defines the order and meaning of each part in the account code, </a:t>
              </a:r>
              <a:r>
                <a:rPr lang="en-US" sz="2422" u="none" strike="noStrike">
                  <a:solidFill>
                    <a:srgbClr val="000000"/>
                  </a:solidFill>
                  <a:latin typeface="Open Sans 1"/>
                  <a:ea typeface="Open Sans 1"/>
                  <a:cs typeface="Open Sans 1"/>
                  <a:sym typeface="Open Sans 1"/>
                </a:rPr>
                <a:t>Each part is called a segment (like company, account, etc.)</a:t>
              </a:r>
            </a:p>
          </p:txBody>
        </p:sp>
      </p:grpSp>
      <p:grpSp>
        <p:nvGrpSpPr>
          <p:cNvPr id="22" name="Group 22"/>
          <p:cNvGrpSpPr/>
          <p:nvPr/>
        </p:nvGrpSpPr>
        <p:grpSpPr>
          <a:xfrm>
            <a:off x="6434302" y="2082188"/>
            <a:ext cx="5421286" cy="6620376"/>
            <a:chOff x="0" y="0"/>
            <a:chExt cx="7228381" cy="8827168"/>
          </a:xfrm>
        </p:grpSpPr>
        <p:grpSp>
          <p:nvGrpSpPr>
            <p:cNvPr id="23" name="Group 23"/>
            <p:cNvGrpSpPr/>
            <p:nvPr/>
          </p:nvGrpSpPr>
          <p:grpSpPr>
            <a:xfrm>
              <a:off x="0" y="5094650"/>
              <a:ext cx="7228381" cy="3732519"/>
              <a:chOff x="0" y="0"/>
              <a:chExt cx="1427828" cy="737288"/>
            </a:xfrm>
          </p:grpSpPr>
          <p:sp>
            <p:nvSpPr>
              <p:cNvPr id="24" name="Freeform 24"/>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25" name="TextBox 25"/>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92284" y="1586527"/>
              <a:ext cx="6714895" cy="6843626"/>
              <a:chOff x="0" y="0"/>
              <a:chExt cx="1326399" cy="1351827"/>
            </a:xfrm>
          </p:grpSpPr>
          <p:sp>
            <p:nvSpPr>
              <p:cNvPr id="27" name="Freeform 27"/>
              <p:cNvSpPr/>
              <p:nvPr/>
            </p:nvSpPr>
            <p:spPr>
              <a:xfrm>
                <a:off x="0" y="0"/>
                <a:ext cx="1326399" cy="1351827"/>
              </a:xfrm>
              <a:custGeom>
                <a:avLst/>
                <a:gdLst/>
                <a:ahLst/>
                <a:cxnLst/>
                <a:rect l="l" t="t" r="r" b="b"/>
                <a:pathLst>
                  <a:path w="1326399" h="1351827">
                    <a:moveTo>
                      <a:pt x="78400" y="0"/>
                    </a:moveTo>
                    <a:lnTo>
                      <a:pt x="1247999" y="0"/>
                    </a:lnTo>
                    <a:cubicBezTo>
                      <a:pt x="1291298" y="0"/>
                      <a:pt x="1326399" y="35101"/>
                      <a:pt x="1326399" y="78400"/>
                    </a:cubicBezTo>
                    <a:lnTo>
                      <a:pt x="1326399" y="1273427"/>
                    </a:lnTo>
                    <a:cubicBezTo>
                      <a:pt x="1326399" y="1316726"/>
                      <a:pt x="1291298" y="1351827"/>
                      <a:pt x="1247999" y="1351827"/>
                    </a:cubicBezTo>
                    <a:lnTo>
                      <a:pt x="78400" y="1351827"/>
                    </a:lnTo>
                    <a:cubicBezTo>
                      <a:pt x="35101" y="1351827"/>
                      <a:pt x="0" y="1316726"/>
                      <a:pt x="0" y="1273427"/>
                    </a:cubicBezTo>
                    <a:lnTo>
                      <a:pt x="0" y="78400"/>
                    </a:lnTo>
                    <a:cubicBezTo>
                      <a:pt x="0" y="35101"/>
                      <a:pt x="35101" y="0"/>
                      <a:pt x="78400" y="0"/>
                    </a:cubicBezTo>
                    <a:close/>
                  </a:path>
                </a:pathLst>
              </a:custGeom>
              <a:solidFill>
                <a:srgbClr val="E8ECEC"/>
              </a:solidFill>
            </p:spPr>
            <p:txBody>
              <a:bodyPr/>
              <a:lstStyle/>
              <a:p>
                <a:endParaRPr lang="en-US"/>
              </a:p>
            </p:txBody>
          </p:sp>
          <p:sp>
            <p:nvSpPr>
              <p:cNvPr id="28" name="TextBox 28"/>
              <p:cNvSpPr txBox="1"/>
              <p:nvPr/>
            </p:nvSpPr>
            <p:spPr>
              <a:xfrm>
                <a:off x="0" y="-38100"/>
                <a:ext cx="1326399" cy="1389927"/>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2139862" y="0"/>
              <a:ext cx="2948658" cy="294865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2437868" y="244357"/>
              <a:ext cx="2423728" cy="2423728"/>
            </a:xfrm>
            <a:custGeom>
              <a:avLst/>
              <a:gdLst/>
              <a:ahLst/>
              <a:cxnLst/>
              <a:rect l="l" t="t" r="r" b="b"/>
              <a:pathLst>
                <a:path w="2423728" h="2423728">
                  <a:moveTo>
                    <a:pt x="0" y="0"/>
                  </a:moveTo>
                  <a:lnTo>
                    <a:pt x="2423728" y="0"/>
                  </a:lnTo>
                  <a:lnTo>
                    <a:pt x="2423728" y="2423728"/>
                  </a:lnTo>
                  <a:lnTo>
                    <a:pt x="0" y="24237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TextBox 33"/>
            <p:cNvSpPr txBox="1"/>
            <p:nvPr/>
          </p:nvSpPr>
          <p:spPr>
            <a:xfrm>
              <a:off x="750599" y="3383197"/>
              <a:ext cx="5798266" cy="698077"/>
            </a:xfrm>
            <a:prstGeom prst="rect">
              <a:avLst/>
            </a:prstGeom>
          </p:spPr>
          <p:txBody>
            <a:bodyPr lIns="0" tIns="0" rIns="0" bIns="0" rtlCol="0" anchor="t">
              <a:spAutoFit/>
            </a:bodyPr>
            <a:lstStyle/>
            <a:p>
              <a:pPr algn="ctr">
                <a:lnSpc>
                  <a:spcPts val="4480"/>
                </a:lnSpc>
              </a:pPr>
              <a:r>
                <a:rPr lang="en-US" sz="3200" b="1">
                  <a:solidFill>
                    <a:srgbClr val="000000"/>
                  </a:solidFill>
                  <a:latin typeface="Garet Bold"/>
                  <a:ea typeface="Garet Bold"/>
                  <a:cs typeface="Garet Bold"/>
                  <a:sym typeface="Garet Bold"/>
                </a:rPr>
                <a:t>Values Set </a:t>
              </a:r>
            </a:p>
          </p:txBody>
        </p:sp>
        <p:sp>
          <p:nvSpPr>
            <p:cNvPr id="34" name="TextBox 34"/>
            <p:cNvSpPr txBox="1"/>
            <p:nvPr/>
          </p:nvSpPr>
          <p:spPr>
            <a:xfrm>
              <a:off x="807781" y="4481324"/>
              <a:ext cx="5612820" cy="2030731"/>
            </a:xfrm>
            <a:prstGeom prst="rect">
              <a:avLst/>
            </a:prstGeom>
          </p:spPr>
          <p:txBody>
            <a:bodyPr lIns="0" tIns="0" rIns="0" bIns="0" rtlCol="0" anchor="t">
              <a:spAutoFit/>
            </a:bodyPr>
            <a:lstStyle/>
            <a:p>
              <a:pPr marL="582925" lvl="1" indent="-291463" algn="just">
                <a:lnSpc>
                  <a:spcPts val="4184"/>
                </a:lnSpc>
                <a:buFont typeface="Arial"/>
                <a:buChar char="•"/>
              </a:pPr>
              <a:r>
                <a:rPr lang="en-US" sz="2699">
                  <a:solidFill>
                    <a:srgbClr val="000000"/>
                  </a:solidFill>
                  <a:latin typeface="Open Sans 1"/>
                  <a:ea typeface="Open Sans 1"/>
                  <a:cs typeface="Open Sans 1"/>
                  <a:sym typeface="Open Sans 1"/>
                </a:rPr>
                <a:t>A value set is a list of allowed values for each segment</a:t>
              </a:r>
            </a:p>
          </p:txBody>
        </p:sp>
      </p:grpSp>
      <p:grpSp>
        <p:nvGrpSpPr>
          <p:cNvPr id="35" name="Group 35"/>
          <p:cNvGrpSpPr/>
          <p:nvPr/>
        </p:nvGrpSpPr>
        <p:grpSpPr>
          <a:xfrm>
            <a:off x="11999635" y="2082188"/>
            <a:ext cx="5421286" cy="6648870"/>
            <a:chOff x="0" y="0"/>
            <a:chExt cx="7228381" cy="8865160"/>
          </a:xfrm>
        </p:grpSpPr>
        <p:grpSp>
          <p:nvGrpSpPr>
            <p:cNvPr id="36" name="Group 36"/>
            <p:cNvGrpSpPr/>
            <p:nvPr/>
          </p:nvGrpSpPr>
          <p:grpSpPr>
            <a:xfrm>
              <a:off x="0" y="5132641"/>
              <a:ext cx="7228381" cy="3732519"/>
              <a:chOff x="0" y="0"/>
              <a:chExt cx="1427828" cy="737288"/>
            </a:xfrm>
          </p:grpSpPr>
          <p:sp>
            <p:nvSpPr>
              <p:cNvPr id="37" name="Freeform 37"/>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38" name="TextBox 38"/>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221202" y="1456221"/>
              <a:ext cx="6785977" cy="6973932"/>
              <a:chOff x="0" y="0"/>
              <a:chExt cx="1340440" cy="1377567"/>
            </a:xfrm>
          </p:grpSpPr>
          <p:sp>
            <p:nvSpPr>
              <p:cNvPr id="40" name="Freeform 40"/>
              <p:cNvSpPr/>
              <p:nvPr/>
            </p:nvSpPr>
            <p:spPr>
              <a:xfrm>
                <a:off x="0" y="0"/>
                <a:ext cx="1340440" cy="1377567"/>
              </a:xfrm>
              <a:custGeom>
                <a:avLst/>
                <a:gdLst/>
                <a:ahLst/>
                <a:cxnLst/>
                <a:rect l="l" t="t" r="r" b="b"/>
                <a:pathLst>
                  <a:path w="1340440" h="1377567">
                    <a:moveTo>
                      <a:pt x="77579" y="0"/>
                    </a:moveTo>
                    <a:lnTo>
                      <a:pt x="1262861" y="0"/>
                    </a:lnTo>
                    <a:cubicBezTo>
                      <a:pt x="1305707" y="0"/>
                      <a:pt x="1340440" y="34733"/>
                      <a:pt x="1340440" y="77579"/>
                    </a:cubicBezTo>
                    <a:lnTo>
                      <a:pt x="1340440" y="1299988"/>
                    </a:lnTo>
                    <a:cubicBezTo>
                      <a:pt x="1340440" y="1320563"/>
                      <a:pt x="1332266" y="1340295"/>
                      <a:pt x="1317717" y="1354844"/>
                    </a:cubicBezTo>
                    <a:cubicBezTo>
                      <a:pt x="1303169" y="1369393"/>
                      <a:pt x="1283436" y="1377567"/>
                      <a:pt x="1262861" y="1377567"/>
                    </a:cubicBezTo>
                    <a:lnTo>
                      <a:pt x="77579" y="1377567"/>
                    </a:lnTo>
                    <a:cubicBezTo>
                      <a:pt x="57004" y="1377567"/>
                      <a:pt x="37271" y="1369393"/>
                      <a:pt x="22722" y="1354844"/>
                    </a:cubicBezTo>
                    <a:cubicBezTo>
                      <a:pt x="8173" y="1340295"/>
                      <a:pt x="0" y="1320563"/>
                      <a:pt x="0" y="129998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p>
            </p:txBody>
          </p:sp>
          <p:sp>
            <p:nvSpPr>
              <p:cNvPr id="41" name="TextBox 41"/>
              <p:cNvSpPr txBox="1"/>
              <p:nvPr/>
            </p:nvSpPr>
            <p:spPr>
              <a:xfrm>
                <a:off x="0" y="-38100"/>
                <a:ext cx="1340440" cy="1415667"/>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2284991" y="0"/>
              <a:ext cx="2948658" cy="2948658"/>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5" name="Freeform 45"/>
            <p:cNvSpPr/>
            <p:nvPr/>
          </p:nvSpPr>
          <p:spPr>
            <a:xfrm>
              <a:off x="2830549" y="657757"/>
              <a:ext cx="1857541" cy="1857541"/>
            </a:xfrm>
            <a:custGeom>
              <a:avLst/>
              <a:gdLst/>
              <a:ahLst/>
              <a:cxnLst/>
              <a:rect l="l" t="t" r="r" b="b"/>
              <a:pathLst>
                <a:path w="1857541" h="1857541">
                  <a:moveTo>
                    <a:pt x="0" y="0"/>
                  </a:moveTo>
                  <a:lnTo>
                    <a:pt x="1857541" y="0"/>
                  </a:lnTo>
                  <a:lnTo>
                    <a:pt x="1857541" y="1857540"/>
                  </a:lnTo>
                  <a:lnTo>
                    <a:pt x="0" y="18575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6" name="TextBox 46"/>
            <p:cNvSpPr txBox="1"/>
            <p:nvPr/>
          </p:nvSpPr>
          <p:spPr>
            <a:xfrm>
              <a:off x="973490" y="3359491"/>
              <a:ext cx="5483244" cy="1447377"/>
            </a:xfrm>
            <a:prstGeom prst="rect">
              <a:avLst/>
            </a:prstGeom>
          </p:spPr>
          <p:txBody>
            <a:bodyPr lIns="0" tIns="0" rIns="0" bIns="0" rtlCol="0" anchor="t">
              <a:spAutoFit/>
            </a:bodyPr>
            <a:lstStyle/>
            <a:p>
              <a:pPr algn="ctr">
                <a:lnSpc>
                  <a:spcPts val="4480"/>
                </a:lnSpc>
              </a:pPr>
              <a:r>
                <a:rPr lang="en-US" sz="3200" b="1">
                  <a:solidFill>
                    <a:srgbClr val="000000"/>
                  </a:solidFill>
                  <a:latin typeface="Garet Bold"/>
                  <a:ea typeface="Garet Bold"/>
                  <a:cs typeface="Garet Bold"/>
                  <a:sym typeface="Garet Bold"/>
                </a:rPr>
                <a:t>Code combination </a:t>
              </a:r>
            </a:p>
            <a:p>
              <a:pPr algn="ctr">
                <a:lnSpc>
                  <a:spcPts val="4480"/>
                </a:lnSpc>
              </a:pPr>
              <a:endParaRPr lang="en-US" sz="3200" b="1">
                <a:solidFill>
                  <a:srgbClr val="000000"/>
                </a:solidFill>
                <a:latin typeface="Garet Bold"/>
                <a:ea typeface="Garet Bold"/>
                <a:cs typeface="Garet Bold"/>
                <a:sym typeface="Garet Bold"/>
              </a:endParaRPr>
            </a:p>
          </p:txBody>
        </p:sp>
        <p:sp>
          <p:nvSpPr>
            <p:cNvPr id="47" name="TextBox 47"/>
            <p:cNvSpPr txBox="1"/>
            <p:nvPr/>
          </p:nvSpPr>
          <p:spPr>
            <a:xfrm>
              <a:off x="361029" y="4500374"/>
              <a:ext cx="6584134" cy="2924387"/>
            </a:xfrm>
            <a:prstGeom prst="rect">
              <a:avLst/>
            </a:prstGeom>
          </p:spPr>
          <p:txBody>
            <a:bodyPr lIns="0" tIns="0" rIns="0" bIns="0" rtlCol="0" anchor="t">
              <a:spAutoFit/>
            </a:bodyPr>
            <a:lstStyle/>
            <a:p>
              <a:pPr marL="496567" lvl="1" indent="-248284" algn="just">
                <a:lnSpc>
                  <a:spcPts val="3564"/>
                </a:lnSpc>
                <a:buFont typeface="Arial"/>
                <a:buChar char="•"/>
              </a:pPr>
              <a:r>
                <a:rPr lang="en-US" sz="2299">
                  <a:solidFill>
                    <a:srgbClr val="000000"/>
                  </a:solidFill>
                  <a:latin typeface="Open Sans 1"/>
                  <a:ea typeface="Open Sans 1"/>
                  <a:cs typeface="Open Sans 1"/>
                  <a:sym typeface="Open Sans 1"/>
                </a:rPr>
                <a:t>A Code Combination is the full account code made by joining values from all segments</a:t>
              </a:r>
            </a:p>
            <a:p>
              <a:pPr marL="496567" lvl="1" indent="-248284" algn="just">
                <a:lnSpc>
                  <a:spcPts val="3564"/>
                </a:lnSpc>
                <a:buFont typeface="Arial"/>
                <a:buChar char="•"/>
              </a:pPr>
              <a:r>
                <a:rPr lang="en-US" sz="2299" u="none" strike="noStrike">
                  <a:solidFill>
                    <a:srgbClr val="000000"/>
                  </a:solidFill>
                  <a:latin typeface="Open Sans 1"/>
                  <a:ea typeface="Open Sans 1"/>
                  <a:cs typeface="Open Sans 1"/>
                  <a:sym typeface="Open Sans 1"/>
                </a:rPr>
                <a:t>It is created by choosing one value from each segment.</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328412" y="594997"/>
            <a:ext cx="5152103" cy="4005274"/>
          </a:xfrm>
          <a:custGeom>
            <a:avLst/>
            <a:gdLst/>
            <a:ahLst/>
            <a:cxnLst/>
            <a:rect l="l" t="t" r="r" b="b"/>
            <a:pathLst>
              <a:path w="5152103" h="4005274">
                <a:moveTo>
                  <a:pt x="0" y="0"/>
                </a:moveTo>
                <a:lnTo>
                  <a:pt x="5152103" y="0"/>
                </a:lnTo>
                <a:lnTo>
                  <a:pt x="5152103" y="4005274"/>
                </a:lnTo>
                <a:lnTo>
                  <a:pt x="0" y="4005274"/>
                </a:lnTo>
                <a:lnTo>
                  <a:pt x="0" y="0"/>
                </a:lnTo>
                <a:close/>
              </a:path>
            </a:pathLst>
          </a:custGeom>
          <a:blipFill>
            <a:blip r:embed="rId5"/>
            <a:stretch>
              <a:fillRect l="-743" t="-216" b="-2277"/>
            </a:stretch>
          </a:blipFill>
        </p:spPr>
        <p:txBody>
          <a:bodyPr/>
          <a:lstStyle/>
          <a:p>
            <a:endParaRPr lang="en-US"/>
          </a:p>
        </p:txBody>
      </p:sp>
      <p:sp>
        <p:nvSpPr>
          <p:cNvPr id="13" name="Freeform 13"/>
          <p:cNvSpPr/>
          <p:nvPr/>
        </p:nvSpPr>
        <p:spPr>
          <a:xfrm>
            <a:off x="10177134" y="5475634"/>
            <a:ext cx="5855074" cy="3667236"/>
          </a:xfrm>
          <a:custGeom>
            <a:avLst/>
            <a:gdLst/>
            <a:ahLst/>
            <a:cxnLst/>
            <a:rect l="l" t="t" r="r" b="b"/>
            <a:pathLst>
              <a:path w="5855074" h="3667236">
                <a:moveTo>
                  <a:pt x="0" y="0"/>
                </a:moveTo>
                <a:lnTo>
                  <a:pt x="5855074" y="0"/>
                </a:lnTo>
                <a:lnTo>
                  <a:pt x="5855074" y="3667235"/>
                </a:lnTo>
                <a:lnTo>
                  <a:pt x="0" y="3667235"/>
                </a:lnTo>
                <a:lnTo>
                  <a:pt x="0" y="0"/>
                </a:lnTo>
                <a:close/>
              </a:path>
            </a:pathLst>
          </a:custGeom>
          <a:blipFill>
            <a:blip r:embed="rId6"/>
            <a:stretch>
              <a:fillRect l="-576" t="-509" b="-509"/>
            </a:stretch>
          </a:blipFill>
        </p:spPr>
        <p:txBody>
          <a:bodyPr/>
          <a:lstStyle/>
          <a:p>
            <a:endParaRPr lang="en-US"/>
          </a:p>
        </p:txBody>
      </p:sp>
      <p:sp>
        <p:nvSpPr>
          <p:cNvPr id="14" name="Freeform 14"/>
          <p:cNvSpPr/>
          <p:nvPr/>
        </p:nvSpPr>
        <p:spPr>
          <a:xfrm rot="1492355">
            <a:off x="14951395" y="8542730"/>
            <a:ext cx="744626" cy="586159"/>
          </a:xfrm>
          <a:custGeom>
            <a:avLst/>
            <a:gdLst/>
            <a:ahLst/>
            <a:cxnLst/>
            <a:rect l="l" t="t" r="r" b="b"/>
            <a:pathLst>
              <a:path w="744626" h="586159">
                <a:moveTo>
                  <a:pt x="0" y="0"/>
                </a:moveTo>
                <a:lnTo>
                  <a:pt x="744626" y="0"/>
                </a:lnTo>
                <a:lnTo>
                  <a:pt x="744626" y="586159"/>
                </a:lnTo>
                <a:lnTo>
                  <a:pt x="0" y="586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2044168" y="1976112"/>
            <a:ext cx="7521854" cy="5336540"/>
          </a:xfrm>
          <a:prstGeom prst="rect">
            <a:avLst/>
          </a:prstGeom>
        </p:spPr>
        <p:txBody>
          <a:bodyPr lIns="0" tIns="0" rIns="0" bIns="0" rtlCol="0" anchor="t">
            <a:spAutoFit/>
          </a:bodyPr>
          <a:lstStyle/>
          <a:p>
            <a:pPr algn="l">
              <a:lnSpc>
                <a:spcPts val="3359"/>
              </a:lnSpc>
              <a:spcBef>
                <a:spcPct val="0"/>
              </a:spcBef>
            </a:pPr>
            <a:endParaRPr/>
          </a:p>
          <a:p>
            <a:pPr algn="l">
              <a:lnSpc>
                <a:spcPts val="3359"/>
              </a:lnSpc>
              <a:spcBef>
                <a:spcPct val="0"/>
              </a:spcBef>
            </a:pPr>
            <a:r>
              <a:rPr lang="en-US" sz="2399" b="1" i="1">
                <a:solidFill>
                  <a:srgbClr val="000000"/>
                </a:solidFill>
                <a:latin typeface="Inter Bold Italics"/>
                <a:ea typeface="Inter Bold Italics"/>
                <a:cs typeface="Inter Bold Italics"/>
                <a:sym typeface="Inter Bold Italics"/>
              </a:rPr>
              <a:t>1. Identify Structure Segments:</a:t>
            </a:r>
          </a:p>
          <a:p>
            <a:pPr algn="l">
              <a:lnSpc>
                <a:spcPts val="2659"/>
              </a:lnSpc>
              <a:spcBef>
                <a:spcPct val="0"/>
              </a:spcBef>
            </a:pPr>
            <a:endParaRPr lang="en-US" sz="2399" b="1" i="1">
              <a:solidFill>
                <a:srgbClr val="000000"/>
              </a:solidFill>
              <a:latin typeface="Inter Bold Italics"/>
              <a:ea typeface="Inter Bold Italics"/>
              <a:cs typeface="Inter Bold Italics"/>
              <a:sym typeface="Inter Bold Italics"/>
            </a:endParaRPr>
          </a:p>
          <a:p>
            <a:pPr algn="l">
              <a:lnSpc>
                <a:spcPts val="2939"/>
              </a:lnSpc>
              <a:spcBef>
                <a:spcPct val="0"/>
              </a:spcBef>
            </a:pPr>
            <a:r>
              <a:rPr lang="en-US" sz="2099" b="1">
                <a:solidFill>
                  <a:srgbClr val="000000"/>
                </a:solidFill>
                <a:latin typeface="Inter Bold"/>
                <a:ea typeface="Inter Bold"/>
                <a:cs typeface="Inter Bold"/>
                <a:sym typeface="Inter Bold"/>
              </a:rPr>
              <a:t>Path:</a:t>
            </a:r>
          </a:p>
          <a:p>
            <a:pPr algn="l">
              <a:lnSpc>
                <a:spcPts val="2659"/>
              </a:lnSpc>
              <a:spcBef>
                <a:spcPct val="0"/>
              </a:spcBef>
            </a:pPr>
            <a:r>
              <a:rPr lang="en-US" sz="1899">
                <a:solidFill>
                  <a:srgbClr val="000000"/>
                </a:solidFill>
                <a:latin typeface="Inter"/>
                <a:ea typeface="Inter"/>
                <a:cs typeface="Inter"/>
                <a:sym typeface="Inter"/>
              </a:rPr>
              <a:t> Set Up → Financial → Flexfields → Key → Segment.</a:t>
            </a:r>
          </a:p>
          <a:p>
            <a:pPr algn="l">
              <a:lnSpc>
                <a:spcPts val="2659"/>
              </a:lnSpc>
              <a:spcBef>
                <a:spcPct val="0"/>
              </a:spcBef>
            </a:pPr>
            <a:endParaRPr lang="en-US" sz="1899">
              <a:solidFill>
                <a:srgbClr val="000000"/>
              </a:solidFill>
              <a:latin typeface="Inter"/>
              <a:ea typeface="Inter"/>
              <a:cs typeface="Inter"/>
              <a:sym typeface="Inter"/>
            </a:endParaRPr>
          </a:p>
          <a:p>
            <a:pPr marL="410209" lvl="1" indent="-205105" algn="l">
              <a:lnSpc>
                <a:spcPts val="3191"/>
              </a:lnSpc>
              <a:buFont typeface="Arial"/>
              <a:buChar char="•"/>
            </a:pPr>
            <a:r>
              <a:rPr lang="en-US" sz="1899">
                <a:solidFill>
                  <a:srgbClr val="000000"/>
                </a:solidFill>
                <a:latin typeface="Inter"/>
                <a:ea typeface="Inter"/>
                <a:cs typeface="Inter"/>
                <a:sym typeface="Inter"/>
              </a:rPr>
              <a:t>Navigate to the "Key flexfields Segments" screen.</a:t>
            </a:r>
          </a:p>
          <a:p>
            <a:pPr algn="l">
              <a:lnSpc>
                <a:spcPts val="3191"/>
              </a:lnSpc>
            </a:pPr>
            <a:endParaRPr lang="en-US" sz="1899">
              <a:solidFill>
                <a:srgbClr val="000000"/>
              </a:solidFill>
              <a:latin typeface="Inter"/>
              <a:ea typeface="Inter"/>
              <a:cs typeface="Inter"/>
              <a:sym typeface="Inter"/>
            </a:endParaRPr>
          </a:p>
          <a:p>
            <a:pPr marL="410209" lvl="1" indent="-205105" algn="l">
              <a:lnSpc>
                <a:spcPts val="3191"/>
              </a:lnSpc>
              <a:buFont typeface="Arial"/>
              <a:buChar char="•"/>
            </a:pPr>
            <a:r>
              <a:rPr lang="en-US" sz="1899">
                <a:solidFill>
                  <a:srgbClr val="000000"/>
                </a:solidFill>
                <a:latin typeface="Inter"/>
                <a:ea typeface="Inter"/>
                <a:cs typeface="Inter"/>
                <a:sym typeface="Inter"/>
              </a:rPr>
              <a:t>For the Application choose General Ledger and Accounting Flexfield for the flexfield title.</a:t>
            </a:r>
          </a:p>
          <a:p>
            <a:pPr algn="l">
              <a:lnSpc>
                <a:spcPts val="3191"/>
              </a:lnSpc>
            </a:pPr>
            <a:endParaRPr lang="en-US" sz="1899">
              <a:solidFill>
                <a:srgbClr val="000000"/>
              </a:solidFill>
              <a:latin typeface="Inter"/>
              <a:ea typeface="Inter"/>
              <a:cs typeface="Inter"/>
              <a:sym typeface="Inter"/>
            </a:endParaRPr>
          </a:p>
          <a:p>
            <a:pPr marL="410209" lvl="1" indent="-205105" algn="l">
              <a:lnSpc>
                <a:spcPts val="3191"/>
              </a:lnSpc>
              <a:buFont typeface="Arial"/>
              <a:buChar char="•"/>
            </a:pPr>
            <a:r>
              <a:rPr lang="en-US" sz="1899">
                <a:solidFill>
                  <a:srgbClr val="000000"/>
                </a:solidFill>
                <a:latin typeface="Inter"/>
                <a:ea typeface="Inter"/>
                <a:cs typeface="Inter"/>
                <a:sym typeface="Inter"/>
              </a:rPr>
              <a:t> Add your Structure, name it, and then Click  Segments to  Start identifying your segments.</a:t>
            </a:r>
          </a:p>
          <a:p>
            <a:pPr algn="l">
              <a:lnSpc>
                <a:spcPts val="2659"/>
              </a:lnSpc>
              <a:spcBef>
                <a:spcPct val="0"/>
              </a:spcBef>
            </a:pPr>
            <a:endParaRPr lang="en-US" sz="1899">
              <a:solidFill>
                <a:srgbClr val="000000"/>
              </a:solidFill>
              <a:latin typeface="Inter"/>
              <a:ea typeface="Inter"/>
              <a:cs typeface="Inter"/>
              <a:sym typeface="Inter"/>
            </a:endParaRPr>
          </a:p>
        </p:txBody>
      </p:sp>
      <p:sp>
        <p:nvSpPr>
          <p:cNvPr id="16" name="TextBox 16"/>
          <p:cNvSpPr txBox="1"/>
          <p:nvPr/>
        </p:nvSpPr>
        <p:spPr>
          <a:xfrm>
            <a:off x="2044168" y="1081546"/>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
        <p:nvSpPr>
          <p:cNvPr id="17" name="Freeform 17"/>
          <p:cNvSpPr/>
          <p:nvPr/>
        </p:nvSpPr>
        <p:spPr>
          <a:xfrm rot="-6307470" flipH="1">
            <a:off x="15340264" y="4476094"/>
            <a:ext cx="1581806" cy="446860"/>
          </a:xfrm>
          <a:custGeom>
            <a:avLst/>
            <a:gdLst/>
            <a:ahLst/>
            <a:cxnLst/>
            <a:rect l="l" t="t" r="r" b="b"/>
            <a:pathLst>
              <a:path w="1581806" h="446860">
                <a:moveTo>
                  <a:pt x="1581805" y="0"/>
                </a:moveTo>
                <a:lnTo>
                  <a:pt x="0" y="0"/>
                </a:lnTo>
                <a:lnTo>
                  <a:pt x="0" y="446860"/>
                </a:lnTo>
                <a:lnTo>
                  <a:pt x="1581805" y="446860"/>
                </a:lnTo>
                <a:lnTo>
                  <a:pt x="158180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210458"/>
            <a:ext cx="6251518" cy="10287000"/>
            <a:chOff x="0" y="0"/>
            <a:chExt cx="1646490" cy="2709333"/>
          </a:xfrm>
        </p:grpSpPr>
        <p:sp>
          <p:nvSpPr>
            <p:cNvPr id="3" name="Freeform 3"/>
            <p:cNvSpPr/>
            <p:nvPr/>
          </p:nvSpPr>
          <p:spPr>
            <a:xfrm>
              <a:off x="0" y="0"/>
              <a:ext cx="1646490" cy="2709333"/>
            </a:xfrm>
            <a:custGeom>
              <a:avLst/>
              <a:gdLst/>
              <a:ahLst/>
              <a:cxnLst/>
              <a:rect l="l" t="t" r="r" b="b"/>
              <a:pathLst>
                <a:path w="1646490" h="2709333">
                  <a:moveTo>
                    <a:pt x="0" y="0"/>
                  </a:moveTo>
                  <a:lnTo>
                    <a:pt x="1646490" y="0"/>
                  </a:lnTo>
                  <a:lnTo>
                    <a:pt x="1646490"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646490"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841287" y="2331153"/>
            <a:ext cx="3573977" cy="107804"/>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6854211" y="624645"/>
            <a:ext cx="3388461" cy="4348314"/>
            <a:chOff x="0" y="0"/>
            <a:chExt cx="960727" cy="1232873"/>
          </a:xfrm>
        </p:grpSpPr>
        <p:sp>
          <p:nvSpPr>
            <p:cNvPr id="7" name="Freeform 7"/>
            <p:cNvSpPr/>
            <p:nvPr/>
          </p:nvSpPr>
          <p:spPr>
            <a:xfrm>
              <a:off x="0" y="0"/>
              <a:ext cx="960727" cy="1232873"/>
            </a:xfrm>
            <a:custGeom>
              <a:avLst/>
              <a:gdLst/>
              <a:ahLst/>
              <a:cxnLst/>
              <a:rect l="l" t="t" r="r" b="b"/>
              <a:pathLst>
                <a:path w="960727" h="1232873">
                  <a:moveTo>
                    <a:pt x="0" y="0"/>
                  </a:moveTo>
                  <a:lnTo>
                    <a:pt x="960727" y="0"/>
                  </a:lnTo>
                  <a:lnTo>
                    <a:pt x="960727" y="1232873"/>
                  </a:lnTo>
                  <a:lnTo>
                    <a:pt x="0" y="1232873"/>
                  </a:lnTo>
                  <a:close/>
                </a:path>
              </a:pathLst>
            </a:custGeom>
            <a:solidFill>
              <a:srgbClr val="FFFFFF"/>
            </a:solidFill>
          </p:spPr>
          <p:txBody>
            <a:bodyPr/>
            <a:lstStyle/>
            <a:p>
              <a:endParaRPr lang="en-US"/>
            </a:p>
          </p:txBody>
        </p:sp>
        <p:sp>
          <p:nvSpPr>
            <p:cNvPr id="8" name="TextBox 8"/>
            <p:cNvSpPr txBox="1"/>
            <p:nvPr/>
          </p:nvSpPr>
          <p:spPr>
            <a:xfrm>
              <a:off x="0" y="-38100"/>
              <a:ext cx="960727" cy="127097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697388" y="5353958"/>
            <a:ext cx="3388461" cy="4348314"/>
            <a:chOff x="0" y="0"/>
            <a:chExt cx="960727" cy="1232873"/>
          </a:xfrm>
        </p:grpSpPr>
        <p:sp>
          <p:nvSpPr>
            <p:cNvPr id="10" name="Freeform 10"/>
            <p:cNvSpPr/>
            <p:nvPr/>
          </p:nvSpPr>
          <p:spPr>
            <a:xfrm>
              <a:off x="0" y="0"/>
              <a:ext cx="960727" cy="1232873"/>
            </a:xfrm>
            <a:custGeom>
              <a:avLst/>
              <a:gdLst/>
              <a:ahLst/>
              <a:cxnLst/>
              <a:rect l="l" t="t" r="r" b="b"/>
              <a:pathLst>
                <a:path w="960727" h="1232873">
                  <a:moveTo>
                    <a:pt x="0" y="0"/>
                  </a:moveTo>
                  <a:lnTo>
                    <a:pt x="960727" y="0"/>
                  </a:lnTo>
                  <a:lnTo>
                    <a:pt x="960727" y="1232873"/>
                  </a:lnTo>
                  <a:lnTo>
                    <a:pt x="0" y="1232873"/>
                  </a:lnTo>
                  <a:close/>
                </a:path>
              </a:pathLst>
            </a:custGeom>
            <a:solidFill>
              <a:srgbClr val="FFFFFF"/>
            </a:solidFill>
          </p:spPr>
          <p:txBody>
            <a:bodyPr/>
            <a:lstStyle/>
            <a:p>
              <a:endParaRPr lang="en-US"/>
            </a:p>
          </p:txBody>
        </p:sp>
        <p:sp>
          <p:nvSpPr>
            <p:cNvPr id="11" name="TextBox 11"/>
            <p:cNvSpPr txBox="1"/>
            <p:nvPr/>
          </p:nvSpPr>
          <p:spPr>
            <a:xfrm>
              <a:off x="0" y="-38100"/>
              <a:ext cx="960727" cy="127097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540565" y="624645"/>
            <a:ext cx="3388461" cy="4348314"/>
            <a:chOff x="0" y="0"/>
            <a:chExt cx="960727" cy="1232873"/>
          </a:xfrm>
        </p:grpSpPr>
        <p:sp>
          <p:nvSpPr>
            <p:cNvPr id="13" name="Freeform 13"/>
            <p:cNvSpPr/>
            <p:nvPr/>
          </p:nvSpPr>
          <p:spPr>
            <a:xfrm>
              <a:off x="0" y="0"/>
              <a:ext cx="960727" cy="1232873"/>
            </a:xfrm>
            <a:custGeom>
              <a:avLst/>
              <a:gdLst/>
              <a:ahLst/>
              <a:cxnLst/>
              <a:rect l="l" t="t" r="r" b="b"/>
              <a:pathLst>
                <a:path w="960727" h="1232873">
                  <a:moveTo>
                    <a:pt x="0" y="0"/>
                  </a:moveTo>
                  <a:lnTo>
                    <a:pt x="960727" y="0"/>
                  </a:lnTo>
                  <a:lnTo>
                    <a:pt x="960727" y="1232873"/>
                  </a:lnTo>
                  <a:lnTo>
                    <a:pt x="0" y="1232873"/>
                  </a:lnTo>
                  <a:close/>
                </a:path>
              </a:pathLst>
            </a:custGeom>
            <a:solidFill>
              <a:srgbClr val="FFFFFF"/>
            </a:solidFill>
          </p:spPr>
          <p:txBody>
            <a:bodyPr/>
            <a:lstStyle/>
            <a:p>
              <a:endParaRPr lang="en-US"/>
            </a:p>
          </p:txBody>
        </p:sp>
        <p:sp>
          <p:nvSpPr>
            <p:cNvPr id="14" name="TextBox 14"/>
            <p:cNvSpPr txBox="1"/>
            <p:nvPr/>
          </p:nvSpPr>
          <p:spPr>
            <a:xfrm>
              <a:off x="0" y="-38100"/>
              <a:ext cx="960727" cy="127097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4224301" y="624645"/>
            <a:ext cx="3388461" cy="4348314"/>
            <a:chOff x="0" y="0"/>
            <a:chExt cx="960727" cy="1232873"/>
          </a:xfrm>
        </p:grpSpPr>
        <p:sp>
          <p:nvSpPr>
            <p:cNvPr id="16" name="Freeform 16"/>
            <p:cNvSpPr/>
            <p:nvPr/>
          </p:nvSpPr>
          <p:spPr>
            <a:xfrm>
              <a:off x="0" y="0"/>
              <a:ext cx="960727" cy="1232873"/>
            </a:xfrm>
            <a:custGeom>
              <a:avLst/>
              <a:gdLst/>
              <a:ahLst/>
              <a:cxnLst/>
              <a:rect l="l" t="t" r="r" b="b"/>
              <a:pathLst>
                <a:path w="960727" h="1232873">
                  <a:moveTo>
                    <a:pt x="0" y="0"/>
                  </a:moveTo>
                  <a:lnTo>
                    <a:pt x="960727" y="0"/>
                  </a:lnTo>
                  <a:lnTo>
                    <a:pt x="960727" y="1232873"/>
                  </a:lnTo>
                  <a:lnTo>
                    <a:pt x="0" y="1232873"/>
                  </a:lnTo>
                  <a:close/>
                </a:path>
              </a:pathLst>
            </a:custGeom>
            <a:solidFill>
              <a:srgbClr val="FFFFFF"/>
            </a:solidFill>
          </p:spPr>
          <p:txBody>
            <a:bodyPr/>
            <a:lstStyle/>
            <a:p>
              <a:endParaRPr lang="en-US"/>
            </a:p>
          </p:txBody>
        </p:sp>
        <p:sp>
          <p:nvSpPr>
            <p:cNvPr id="17" name="TextBox 17"/>
            <p:cNvSpPr txBox="1"/>
            <p:nvPr/>
          </p:nvSpPr>
          <p:spPr>
            <a:xfrm>
              <a:off x="0" y="-38100"/>
              <a:ext cx="960727" cy="127097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83742" y="5353958"/>
            <a:ext cx="3388461" cy="4348314"/>
            <a:chOff x="0" y="0"/>
            <a:chExt cx="960727" cy="1232873"/>
          </a:xfrm>
        </p:grpSpPr>
        <p:sp>
          <p:nvSpPr>
            <p:cNvPr id="19" name="Freeform 19"/>
            <p:cNvSpPr/>
            <p:nvPr/>
          </p:nvSpPr>
          <p:spPr>
            <a:xfrm>
              <a:off x="0" y="0"/>
              <a:ext cx="960727" cy="1232873"/>
            </a:xfrm>
            <a:custGeom>
              <a:avLst/>
              <a:gdLst/>
              <a:ahLst/>
              <a:cxnLst/>
              <a:rect l="l" t="t" r="r" b="b"/>
              <a:pathLst>
                <a:path w="960727" h="1232873">
                  <a:moveTo>
                    <a:pt x="0" y="0"/>
                  </a:moveTo>
                  <a:lnTo>
                    <a:pt x="960727" y="0"/>
                  </a:lnTo>
                  <a:lnTo>
                    <a:pt x="960727" y="1232873"/>
                  </a:lnTo>
                  <a:lnTo>
                    <a:pt x="0" y="1232873"/>
                  </a:lnTo>
                  <a:close/>
                </a:path>
              </a:pathLst>
            </a:custGeom>
            <a:solidFill>
              <a:srgbClr val="FFFFFF"/>
            </a:solidFill>
          </p:spPr>
          <p:txBody>
            <a:bodyPr/>
            <a:lstStyle/>
            <a:p>
              <a:endParaRPr lang="en-US"/>
            </a:p>
          </p:txBody>
        </p:sp>
        <p:sp>
          <p:nvSpPr>
            <p:cNvPr id="20" name="TextBox 20"/>
            <p:cNvSpPr txBox="1"/>
            <p:nvPr/>
          </p:nvSpPr>
          <p:spPr>
            <a:xfrm>
              <a:off x="0" y="-38100"/>
              <a:ext cx="960727" cy="1270973"/>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7073462" y="850265"/>
            <a:ext cx="2949959" cy="3057027"/>
            <a:chOff x="0" y="0"/>
            <a:chExt cx="3933279" cy="4076036"/>
          </a:xfrm>
        </p:grpSpPr>
        <p:pic>
          <p:nvPicPr>
            <p:cNvPr id="22" name="Picture 22"/>
            <p:cNvPicPr>
              <a:picLocks noChangeAspect="1"/>
            </p:cNvPicPr>
            <p:nvPr/>
          </p:nvPicPr>
          <p:blipFill>
            <a:blip r:embed="rId2"/>
            <a:srcRect l="26791" t="28131" r="469" b="8031"/>
            <a:stretch>
              <a:fillRect/>
            </a:stretch>
          </p:blipFill>
          <p:spPr>
            <a:xfrm>
              <a:off x="0" y="0"/>
              <a:ext cx="3933279" cy="4076036"/>
            </a:xfrm>
            <a:prstGeom prst="rect">
              <a:avLst/>
            </a:prstGeom>
          </p:spPr>
        </p:pic>
      </p:grpSp>
      <p:grpSp>
        <p:nvGrpSpPr>
          <p:cNvPr id="23" name="Group 23"/>
          <p:cNvGrpSpPr/>
          <p:nvPr/>
        </p:nvGrpSpPr>
        <p:grpSpPr>
          <a:xfrm>
            <a:off x="8916639" y="5579578"/>
            <a:ext cx="2949959" cy="3057027"/>
            <a:chOff x="0" y="0"/>
            <a:chExt cx="3933279" cy="4076036"/>
          </a:xfrm>
        </p:grpSpPr>
        <p:pic>
          <p:nvPicPr>
            <p:cNvPr id="24" name="Picture 24"/>
            <p:cNvPicPr>
              <a:picLocks noChangeAspect="1"/>
            </p:cNvPicPr>
            <p:nvPr/>
          </p:nvPicPr>
          <p:blipFill>
            <a:blip r:embed="rId3"/>
            <a:srcRect t="11186" b="11186"/>
            <a:stretch>
              <a:fillRect/>
            </a:stretch>
          </p:blipFill>
          <p:spPr>
            <a:xfrm>
              <a:off x="0" y="0"/>
              <a:ext cx="3933279" cy="4076036"/>
            </a:xfrm>
            <a:prstGeom prst="rect">
              <a:avLst/>
            </a:prstGeom>
          </p:spPr>
        </p:pic>
      </p:grpSp>
      <p:grpSp>
        <p:nvGrpSpPr>
          <p:cNvPr id="25" name="Group 25"/>
          <p:cNvGrpSpPr/>
          <p:nvPr/>
        </p:nvGrpSpPr>
        <p:grpSpPr>
          <a:xfrm>
            <a:off x="10759816" y="850265"/>
            <a:ext cx="2949959" cy="3057027"/>
            <a:chOff x="0" y="0"/>
            <a:chExt cx="3933279" cy="4076036"/>
          </a:xfrm>
        </p:grpSpPr>
        <p:pic>
          <p:nvPicPr>
            <p:cNvPr id="26" name="Picture 26"/>
            <p:cNvPicPr>
              <a:picLocks noChangeAspect="1"/>
            </p:cNvPicPr>
            <p:nvPr/>
          </p:nvPicPr>
          <p:blipFill>
            <a:blip r:embed="rId4"/>
            <a:srcRect l="2365" r="2365"/>
            <a:stretch>
              <a:fillRect/>
            </a:stretch>
          </p:blipFill>
          <p:spPr>
            <a:xfrm>
              <a:off x="0" y="0"/>
              <a:ext cx="3933279" cy="4076036"/>
            </a:xfrm>
            <a:prstGeom prst="rect">
              <a:avLst/>
            </a:prstGeom>
          </p:spPr>
        </p:pic>
      </p:grpSp>
      <p:grpSp>
        <p:nvGrpSpPr>
          <p:cNvPr id="27" name="Group 27"/>
          <p:cNvGrpSpPr/>
          <p:nvPr/>
        </p:nvGrpSpPr>
        <p:grpSpPr>
          <a:xfrm>
            <a:off x="14443552" y="850265"/>
            <a:ext cx="2949959" cy="3057027"/>
            <a:chOff x="0" y="0"/>
            <a:chExt cx="3933279" cy="4076036"/>
          </a:xfrm>
        </p:grpSpPr>
        <p:pic>
          <p:nvPicPr>
            <p:cNvPr id="28" name="Picture 28"/>
            <p:cNvPicPr>
              <a:picLocks noChangeAspect="1"/>
            </p:cNvPicPr>
            <p:nvPr/>
          </p:nvPicPr>
          <p:blipFill>
            <a:blip r:embed="rId5"/>
            <a:srcRect l="34998" t="17656" b="31822"/>
            <a:stretch>
              <a:fillRect/>
            </a:stretch>
          </p:blipFill>
          <p:spPr>
            <a:xfrm>
              <a:off x="0" y="0"/>
              <a:ext cx="3933279" cy="4076036"/>
            </a:xfrm>
            <a:prstGeom prst="rect">
              <a:avLst/>
            </a:prstGeom>
          </p:spPr>
        </p:pic>
      </p:grpSp>
      <p:grpSp>
        <p:nvGrpSpPr>
          <p:cNvPr id="29" name="Group 29"/>
          <p:cNvGrpSpPr/>
          <p:nvPr/>
        </p:nvGrpSpPr>
        <p:grpSpPr>
          <a:xfrm>
            <a:off x="12602992" y="5579578"/>
            <a:ext cx="2949959" cy="3057027"/>
            <a:chOff x="0" y="0"/>
            <a:chExt cx="3933279" cy="4076036"/>
          </a:xfrm>
        </p:grpSpPr>
        <p:pic>
          <p:nvPicPr>
            <p:cNvPr id="30" name="Picture 30"/>
            <p:cNvPicPr>
              <a:picLocks noChangeAspect="1"/>
            </p:cNvPicPr>
            <p:nvPr/>
          </p:nvPicPr>
          <p:blipFill>
            <a:blip r:embed="rId6"/>
            <a:srcRect l="21962" t="29521" r="14928" b="21488"/>
            <a:stretch>
              <a:fillRect/>
            </a:stretch>
          </p:blipFill>
          <p:spPr>
            <a:xfrm>
              <a:off x="0" y="0"/>
              <a:ext cx="3933279" cy="4076036"/>
            </a:xfrm>
            <a:prstGeom prst="rect">
              <a:avLst/>
            </a:prstGeom>
          </p:spPr>
        </p:pic>
      </p:grpSp>
      <p:sp>
        <p:nvSpPr>
          <p:cNvPr id="31" name="TextBox 31"/>
          <p:cNvSpPr txBox="1"/>
          <p:nvPr/>
        </p:nvSpPr>
        <p:spPr>
          <a:xfrm>
            <a:off x="902029" y="1477077"/>
            <a:ext cx="456894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OUR TEAM</a:t>
            </a:r>
          </a:p>
        </p:txBody>
      </p:sp>
      <p:sp>
        <p:nvSpPr>
          <p:cNvPr id="32" name="TextBox 32"/>
          <p:cNvSpPr txBox="1"/>
          <p:nvPr/>
        </p:nvSpPr>
        <p:spPr>
          <a:xfrm>
            <a:off x="414141" y="2652033"/>
            <a:ext cx="5544720" cy="5318125"/>
          </a:xfrm>
          <a:prstGeom prst="rect">
            <a:avLst/>
          </a:prstGeom>
        </p:spPr>
        <p:txBody>
          <a:bodyPr lIns="0" tIns="0" rIns="0" bIns="0" rtlCol="0" anchor="t">
            <a:spAutoFit/>
          </a:bodyPr>
          <a:lstStyle/>
          <a:p>
            <a:pPr marL="0" lvl="0" indent="0" algn="l">
              <a:lnSpc>
                <a:spcPts val="3874"/>
              </a:lnSpc>
            </a:pPr>
            <a:r>
              <a:rPr lang="en-US" sz="2499">
                <a:solidFill>
                  <a:srgbClr val="FFFFFF"/>
                </a:solidFill>
                <a:latin typeface="Open Sans 1"/>
                <a:ea typeface="Open Sans 1"/>
                <a:cs typeface="Open Sans 1"/>
                <a:sym typeface="Open Sans 1"/>
              </a:rPr>
              <a:t>Our team is a diverse blend of finance experts, technology specialists, and strategic thinkers committed to elevating your organization’s financial operations through Oracle ERP. With a passion for innovation and a collective dedication to excellence, we bring deep industry expertise and fresh perspectives to every phase of the General Ledger implementation.</a:t>
            </a:r>
          </a:p>
        </p:txBody>
      </p:sp>
      <p:sp>
        <p:nvSpPr>
          <p:cNvPr id="33" name="TextBox 33"/>
          <p:cNvSpPr txBox="1"/>
          <p:nvPr/>
        </p:nvSpPr>
        <p:spPr>
          <a:xfrm>
            <a:off x="7151203" y="4246541"/>
            <a:ext cx="2798812" cy="339725"/>
          </a:xfrm>
          <a:prstGeom prst="rect">
            <a:avLst/>
          </a:prstGeom>
        </p:spPr>
        <p:txBody>
          <a:bodyPr lIns="0" tIns="0" rIns="0" bIns="0" rtlCol="0" anchor="t">
            <a:spAutoFit/>
          </a:bodyPr>
          <a:lstStyle/>
          <a:p>
            <a:pPr algn="ctr">
              <a:lnSpc>
                <a:spcPts val="2800"/>
              </a:lnSpc>
            </a:pPr>
            <a:r>
              <a:rPr lang="en-US" sz="2000" b="1">
                <a:solidFill>
                  <a:srgbClr val="000000"/>
                </a:solidFill>
                <a:latin typeface="Garet Ultra-Bold"/>
                <a:ea typeface="Garet Ultra-Bold"/>
                <a:cs typeface="Garet Ultra-Bold"/>
                <a:sym typeface="Garet Ultra-Bold"/>
              </a:rPr>
              <a:t>Ashrakat Mahmoud</a:t>
            </a:r>
          </a:p>
        </p:txBody>
      </p:sp>
      <p:sp>
        <p:nvSpPr>
          <p:cNvPr id="34" name="TextBox 34"/>
          <p:cNvSpPr txBox="1"/>
          <p:nvPr/>
        </p:nvSpPr>
        <p:spPr>
          <a:xfrm>
            <a:off x="8992213" y="8979505"/>
            <a:ext cx="2798812" cy="339725"/>
          </a:xfrm>
          <a:prstGeom prst="rect">
            <a:avLst/>
          </a:prstGeom>
        </p:spPr>
        <p:txBody>
          <a:bodyPr lIns="0" tIns="0" rIns="0" bIns="0" rtlCol="0" anchor="t">
            <a:spAutoFit/>
          </a:bodyPr>
          <a:lstStyle/>
          <a:p>
            <a:pPr algn="ctr">
              <a:lnSpc>
                <a:spcPts val="2800"/>
              </a:lnSpc>
            </a:pPr>
            <a:r>
              <a:rPr lang="en-US" sz="2000" b="1">
                <a:solidFill>
                  <a:srgbClr val="000000"/>
                </a:solidFill>
                <a:latin typeface="Garet Ultra-Bold"/>
                <a:ea typeface="Garet Ultra-Bold"/>
                <a:cs typeface="Garet Ultra-Bold"/>
                <a:sym typeface="Garet Ultra-Bold"/>
              </a:rPr>
              <a:t>Hager Khairy</a:t>
            </a:r>
          </a:p>
        </p:txBody>
      </p:sp>
      <p:sp>
        <p:nvSpPr>
          <p:cNvPr id="35" name="TextBox 35"/>
          <p:cNvSpPr txBox="1"/>
          <p:nvPr/>
        </p:nvSpPr>
        <p:spPr>
          <a:xfrm>
            <a:off x="10835389" y="4246541"/>
            <a:ext cx="2798812" cy="339725"/>
          </a:xfrm>
          <a:prstGeom prst="rect">
            <a:avLst/>
          </a:prstGeom>
        </p:spPr>
        <p:txBody>
          <a:bodyPr lIns="0" tIns="0" rIns="0" bIns="0" rtlCol="0" anchor="t">
            <a:spAutoFit/>
          </a:bodyPr>
          <a:lstStyle/>
          <a:p>
            <a:pPr algn="ctr">
              <a:lnSpc>
                <a:spcPts val="2800"/>
              </a:lnSpc>
            </a:pPr>
            <a:r>
              <a:rPr lang="en-US" sz="2000" b="1">
                <a:solidFill>
                  <a:srgbClr val="000000"/>
                </a:solidFill>
                <a:latin typeface="Garet Ultra-Bold"/>
                <a:ea typeface="Garet Ultra-Bold"/>
                <a:cs typeface="Garet Ultra-Bold"/>
                <a:sym typeface="Garet Ultra-Bold"/>
              </a:rPr>
              <a:t>Nada Zidan</a:t>
            </a:r>
          </a:p>
        </p:txBody>
      </p:sp>
      <p:sp>
        <p:nvSpPr>
          <p:cNvPr id="36" name="TextBox 36"/>
          <p:cNvSpPr txBox="1"/>
          <p:nvPr/>
        </p:nvSpPr>
        <p:spPr>
          <a:xfrm>
            <a:off x="14529101" y="4246541"/>
            <a:ext cx="2798812" cy="339725"/>
          </a:xfrm>
          <a:prstGeom prst="rect">
            <a:avLst/>
          </a:prstGeom>
        </p:spPr>
        <p:txBody>
          <a:bodyPr lIns="0" tIns="0" rIns="0" bIns="0" rtlCol="0" anchor="t">
            <a:spAutoFit/>
          </a:bodyPr>
          <a:lstStyle/>
          <a:p>
            <a:pPr algn="ctr">
              <a:lnSpc>
                <a:spcPts val="2800"/>
              </a:lnSpc>
            </a:pPr>
            <a:r>
              <a:rPr lang="en-US" sz="2000" b="1">
                <a:solidFill>
                  <a:srgbClr val="000000"/>
                </a:solidFill>
                <a:latin typeface="Garet Ultra-Bold"/>
                <a:ea typeface="Garet Ultra-Bold"/>
                <a:cs typeface="Garet Ultra-Bold"/>
                <a:sym typeface="Garet Ultra-Bold"/>
              </a:rPr>
              <a:t>Asmaa Monir</a:t>
            </a:r>
          </a:p>
        </p:txBody>
      </p:sp>
      <p:sp>
        <p:nvSpPr>
          <p:cNvPr id="37" name="TextBox 37"/>
          <p:cNvSpPr txBox="1"/>
          <p:nvPr/>
        </p:nvSpPr>
        <p:spPr>
          <a:xfrm>
            <a:off x="12678566" y="8979505"/>
            <a:ext cx="2798812" cy="339725"/>
          </a:xfrm>
          <a:prstGeom prst="rect">
            <a:avLst/>
          </a:prstGeom>
        </p:spPr>
        <p:txBody>
          <a:bodyPr lIns="0" tIns="0" rIns="0" bIns="0" rtlCol="0" anchor="t">
            <a:spAutoFit/>
          </a:bodyPr>
          <a:lstStyle/>
          <a:p>
            <a:pPr algn="ctr">
              <a:lnSpc>
                <a:spcPts val="2800"/>
              </a:lnSpc>
            </a:pPr>
            <a:r>
              <a:rPr lang="en-US" sz="2000" b="1">
                <a:solidFill>
                  <a:srgbClr val="000000"/>
                </a:solidFill>
                <a:latin typeface="Garet Ultra-Bold"/>
                <a:ea typeface="Garet Ultra-Bold"/>
                <a:cs typeface="Garet Ultra-Bold"/>
                <a:sym typeface="Garet Ultra-Bold"/>
              </a:rPr>
              <a:t>Sara Khairy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8804808" y="662920"/>
            <a:ext cx="6787132" cy="4005274"/>
          </a:xfrm>
          <a:custGeom>
            <a:avLst/>
            <a:gdLst/>
            <a:ahLst/>
            <a:cxnLst/>
            <a:rect l="l" t="t" r="r" b="b"/>
            <a:pathLst>
              <a:path w="6787132" h="4005274">
                <a:moveTo>
                  <a:pt x="0" y="0"/>
                </a:moveTo>
                <a:lnTo>
                  <a:pt x="6787132" y="0"/>
                </a:lnTo>
                <a:lnTo>
                  <a:pt x="6787132" y="4005274"/>
                </a:lnTo>
                <a:lnTo>
                  <a:pt x="0" y="4005274"/>
                </a:lnTo>
                <a:lnTo>
                  <a:pt x="0" y="0"/>
                </a:lnTo>
                <a:close/>
              </a:path>
            </a:pathLst>
          </a:custGeom>
          <a:blipFill>
            <a:blip r:embed="rId5"/>
            <a:stretch>
              <a:fillRect l="-1216" t="-207" b="-207"/>
            </a:stretch>
          </a:blipFill>
        </p:spPr>
        <p:txBody>
          <a:bodyPr/>
          <a:lstStyle/>
          <a:p>
            <a:endParaRPr lang="en-US"/>
          </a:p>
        </p:txBody>
      </p:sp>
      <p:sp>
        <p:nvSpPr>
          <p:cNvPr id="13" name="Freeform 13"/>
          <p:cNvSpPr/>
          <p:nvPr/>
        </p:nvSpPr>
        <p:spPr>
          <a:xfrm>
            <a:off x="9055811" y="5143500"/>
            <a:ext cx="6737664" cy="4220032"/>
          </a:xfrm>
          <a:custGeom>
            <a:avLst/>
            <a:gdLst/>
            <a:ahLst/>
            <a:cxnLst/>
            <a:rect l="l" t="t" r="r" b="b"/>
            <a:pathLst>
              <a:path w="6737664" h="4220032">
                <a:moveTo>
                  <a:pt x="0" y="0"/>
                </a:moveTo>
                <a:lnTo>
                  <a:pt x="6737663" y="0"/>
                </a:lnTo>
                <a:lnTo>
                  <a:pt x="6737663" y="4220032"/>
                </a:lnTo>
                <a:lnTo>
                  <a:pt x="0" y="4220032"/>
                </a:lnTo>
                <a:lnTo>
                  <a:pt x="0" y="0"/>
                </a:lnTo>
                <a:close/>
              </a:path>
            </a:pathLst>
          </a:custGeom>
          <a:blipFill>
            <a:blip r:embed="rId6"/>
            <a:stretch>
              <a:fillRect l="-3491" r="-3491"/>
            </a:stretch>
          </a:blipFill>
        </p:spPr>
        <p:txBody>
          <a:bodyPr/>
          <a:lstStyle/>
          <a:p>
            <a:endParaRPr lang="en-US"/>
          </a:p>
        </p:txBody>
      </p:sp>
      <p:sp>
        <p:nvSpPr>
          <p:cNvPr id="14" name="Freeform 14"/>
          <p:cNvSpPr/>
          <p:nvPr/>
        </p:nvSpPr>
        <p:spPr>
          <a:xfrm rot="1492355">
            <a:off x="9910231" y="3825789"/>
            <a:ext cx="876611" cy="690056"/>
          </a:xfrm>
          <a:custGeom>
            <a:avLst/>
            <a:gdLst/>
            <a:ahLst/>
            <a:cxnLst/>
            <a:rect l="l" t="t" r="r" b="b"/>
            <a:pathLst>
              <a:path w="876611" h="690056">
                <a:moveTo>
                  <a:pt x="0" y="0"/>
                </a:moveTo>
                <a:lnTo>
                  <a:pt x="876611" y="0"/>
                </a:lnTo>
                <a:lnTo>
                  <a:pt x="876611" y="690056"/>
                </a:lnTo>
                <a:lnTo>
                  <a:pt x="0" y="6900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rot="-5682989" flipH="1">
            <a:off x="15317984" y="4636568"/>
            <a:ext cx="1581806" cy="446860"/>
          </a:xfrm>
          <a:custGeom>
            <a:avLst/>
            <a:gdLst/>
            <a:ahLst/>
            <a:cxnLst/>
            <a:rect l="l" t="t" r="r" b="b"/>
            <a:pathLst>
              <a:path w="1581806" h="446860">
                <a:moveTo>
                  <a:pt x="1581805" y="0"/>
                </a:moveTo>
                <a:lnTo>
                  <a:pt x="0" y="0"/>
                </a:lnTo>
                <a:lnTo>
                  <a:pt x="0" y="446861"/>
                </a:lnTo>
                <a:lnTo>
                  <a:pt x="1581805" y="446861"/>
                </a:lnTo>
                <a:lnTo>
                  <a:pt x="158180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rot="1484360" flipH="1">
            <a:off x="7989655" y="9300845"/>
            <a:ext cx="1581806" cy="446860"/>
          </a:xfrm>
          <a:custGeom>
            <a:avLst/>
            <a:gdLst/>
            <a:ahLst/>
            <a:cxnLst/>
            <a:rect l="l" t="t" r="r" b="b"/>
            <a:pathLst>
              <a:path w="1581806" h="446860">
                <a:moveTo>
                  <a:pt x="1581806" y="0"/>
                </a:moveTo>
                <a:lnTo>
                  <a:pt x="0" y="0"/>
                </a:lnTo>
                <a:lnTo>
                  <a:pt x="0" y="446860"/>
                </a:lnTo>
                <a:lnTo>
                  <a:pt x="1581806" y="446860"/>
                </a:lnTo>
                <a:lnTo>
                  <a:pt x="158180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a:off x="2063619" y="7032236"/>
            <a:ext cx="6788440" cy="1870859"/>
          </a:xfrm>
          <a:custGeom>
            <a:avLst/>
            <a:gdLst/>
            <a:ahLst/>
            <a:cxnLst/>
            <a:rect l="l" t="t" r="r" b="b"/>
            <a:pathLst>
              <a:path w="6788440" h="1870859">
                <a:moveTo>
                  <a:pt x="0" y="0"/>
                </a:moveTo>
                <a:lnTo>
                  <a:pt x="6788441" y="0"/>
                </a:lnTo>
                <a:lnTo>
                  <a:pt x="6788441" y="1870859"/>
                </a:lnTo>
                <a:lnTo>
                  <a:pt x="0" y="1870859"/>
                </a:lnTo>
                <a:lnTo>
                  <a:pt x="0" y="0"/>
                </a:lnTo>
                <a:close/>
              </a:path>
            </a:pathLst>
          </a:custGeom>
          <a:blipFill>
            <a:blip r:embed="rId11"/>
            <a:stretch>
              <a:fillRect l="-1452" r="-8787" b="-129858"/>
            </a:stretch>
          </a:blipFill>
        </p:spPr>
        <p:txBody>
          <a:bodyPr/>
          <a:lstStyle/>
          <a:p>
            <a:endParaRPr lang="en-US"/>
          </a:p>
        </p:txBody>
      </p:sp>
      <p:sp>
        <p:nvSpPr>
          <p:cNvPr id="18" name="TextBox 18"/>
          <p:cNvSpPr txBox="1"/>
          <p:nvPr/>
        </p:nvSpPr>
        <p:spPr>
          <a:xfrm>
            <a:off x="2063619" y="1553553"/>
            <a:ext cx="6877816" cy="6565265"/>
          </a:xfrm>
          <a:prstGeom prst="rect">
            <a:avLst/>
          </a:prstGeom>
        </p:spPr>
        <p:txBody>
          <a:bodyPr lIns="0" tIns="0" rIns="0" bIns="0" rtlCol="0" anchor="t">
            <a:spAutoFit/>
          </a:bodyPr>
          <a:lstStyle/>
          <a:p>
            <a:pPr algn="l">
              <a:lnSpc>
                <a:spcPts val="3359"/>
              </a:lnSpc>
              <a:spcBef>
                <a:spcPct val="0"/>
              </a:spcBef>
            </a:pPr>
            <a:endParaRPr/>
          </a:p>
          <a:p>
            <a:pPr algn="l">
              <a:lnSpc>
                <a:spcPts val="3359"/>
              </a:lnSpc>
              <a:spcBef>
                <a:spcPct val="0"/>
              </a:spcBef>
            </a:pPr>
            <a:r>
              <a:rPr lang="en-US" sz="2399" b="1" i="1">
                <a:solidFill>
                  <a:srgbClr val="000000"/>
                </a:solidFill>
                <a:latin typeface="Inter Bold Italics"/>
                <a:ea typeface="Inter Bold Italics"/>
                <a:cs typeface="Inter Bold Italics"/>
                <a:sym typeface="Inter Bold Italics"/>
              </a:rPr>
              <a:t>1. Identify Structure Segments:</a:t>
            </a:r>
          </a:p>
          <a:p>
            <a:pPr algn="l">
              <a:lnSpc>
                <a:spcPts val="3359"/>
              </a:lnSpc>
              <a:spcBef>
                <a:spcPct val="0"/>
              </a:spcBef>
            </a:pPr>
            <a:endParaRPr lang="en-US" sz="2399" b="1" i="1">
              <a:solidFill>
                <a:srgbClr val="000000"/>
              </a:solidFill>
              <a:latin typeface="Inter Bold Italics"/>
              <a:ea typeface="Inter Bold Italics"/>
              <a:cs typeface="Inter Bold Italics"/>
              <a:sym typeface="Inter Bold Italics"/>
            </a:endParaRPr>
          </a:p>
          <a:p>
            <a:pPr marL="518157" lvl="1" indent="-259078" algn="l">
              <a:lnSpc>
                <a:spcPts val="3359"/>
              </a:lnSpc>
              <a:spcBef>
                <a:spcPct val="0"/>
              </a:spcBef>
              <a:buFont typeface="Arial"/>
              <a:buChar char="•"/>
            </a:pPr>
            <a:r>
              <a:rPr lang="en-US" sz="2399">
                <a:solidFill>
                  <a:srgbClr val="000000"/>
                </a:solidFill>
                <a:latin typeface="Inter"/>
                <a:ea typeface="Inter"/>
                <a:cs typeface="Inter"/>
                <a:sym typeface="Inter"/>
              </a:rPr>
              <a:t>Navigate to “ Segments Summary” Screen.</a:t>
            </a:r>
          </a:p>
          <a:p>
            <a:pPr marL="518157" lvl="1" indent="-259078" algn="l">
              <a:lnSpc>
                <a:spcPts val="3359"/>
              </a:lnSpc>
              <a:spcBef>
                <a:spcPct val="0"/>
              </a:spcBef>
              <a:buFont typeface="Arial"/>
              <a:buChar char="•"/>
            </a:pPr>
            <a:r>
              <a:rPr lang="en-US" sz="2399">
                <a:solidFill>
                  <a:srgbClr val="000000"/>
                </a:solidFill>
                <a:latin typeface="Inter"/>
                <a:ea typeface="Inter"/>
                <a:cs typeface="Inter"/>
                <a:sym typeface="Inter"/>
              </a:rPr>
              <a:t>Add your first segment </a:t>
            </a:r>
          </a:p>
          <a:p>
            <a:pPr algn="l">
              <a:lnSpc>
                <a:spcPts val="3359"/>
              </a:lnSpc>
              <a:spcBef>
                <a:spcPct val="0"/>
              </a:spcBef>
            </a:pPr>
            <a:endParaRPr lang="en-US" sz="2399">
              <a:solidFill>
                <a:srgbClr val="000000"/>
              </a:solidFill>
              <a:latin typeface="Inter"/>
              <a:ea typeface="Inter"/>
              <a:cs typeface="Inter"/>
              <a:sym typeface="Inter"/>
            </a:endParaRPr>
          </a:p>
          <a:p>
            <a:pPr marL="518157" lvl="1" indent="-259078" algn="l">
              <a:lnSpc>
                <a:spcPts val="3359"/>
              </a:lnSpc>
              <a:buFont typeface="Arial"/>
              <a:buChar char="•"/>
            </a:pPr>
            <a:r>
              <a:rPr lang="en-US" sz="2399">
                <a:solidFill>
                  <a:srgbClr val="000000"/>
                </a:solidFill>
                <a:latin typeface="Inter"/>
                <a:ea typeface="Inter"/>
                <a:cs typeface="Inter"/>
                <a:sym typeface="Inter"/>
              </a:rPr>
              <a:t>Click the Value Set Putton in the to create the segment related value set.</a:t>
            </a:r>
          </a:p>
          <a:p>
            <a:pPr algn="l">
              <a:lnSpc>
                <a:spcPts val="3359"/>
              </a:lnSpc>
            </a:pPr>
            <a:endParaRPr lang="en-US" sz="2399">
              <a:solidFill>
                <a:srgbClr val="000000"/>
              </a:solidFill>
              <a:latin typeface="Inter"/>
              <a:ea typeface="Inter"/>
              <a:cs typeface="Inter"/>
              <a:sym typeface="Inter"/>
            </a:endParaRPr>
          </a:p>
          <a:p>
            <a:pPr marL="518157" lvl="1" indent="-259078" algn="l">
              <a:lnSpc>
                <a:spcPts val="3359"/>
              </a:lnSpc>
              <a:spcBef>
                <a:spcPct val="0"/>
              </a:spcBef>
              <a:buFont typeface="Arial"/>
              <a:buChar char="•"/>
            </a:pPr>
            <a:r>
              <a:rPr lang="en-US" sz="2399">
                <a:solidFill>
                  <a:srgbClr val="000000"/>
                </a:solidFill>
                <a:latin typeface="Inter"/>
                <a:ea typeface="Inter"/>
                <a:cs typeface="Inter"/>
                <a:sym typeface="Inter"/>
              </a:rPr>
              <a:t>Add this Value set to your segment.</a:t>
            </a:r>
          </a:p>
          <a:p>
            <a:pPr algn="l">
              <a:lnSpc>
                <a:spcPts val="3359"/>
              </a:lnSpc>
              <a:spcBef>
                <a:spcPct val="0"/>
              </a:spcBef>
            </a:pPr>
            <a:endParaRPr lang="en-US" sz="2399">
              <a:solidFill>
                <a:srgbClr val="000000"/>
              </a:solidFill>
              <a:latin typeface="Inter"/>
              <a:ea typeface="Inter"/>
              <a:cs typeface="Inter"/>
              <a:sym typeface="Inter"/>
            </a:endParaRPr>
          </a:p>
          <a:p>
            <a:pPr marL="518157" lvl="1" indent="-259078" algn="l">
              <a:lnSpc>
                <a:spcPts val="3359"/>
              </a:lnSpc>
              <a:spcBef>
                <a:spcPct val="0"/>
              </a:spcBef>
              <a:buFont typeface="Arial"/>
              <a:buChar char="•"/>
            </a:pPr>
            <a:r>
              <a:rPr lang="en-US" sz="2399">
                <a:solidFill>
                  <a:srgbClr val="000000"/>
                </a:solidFill>
                <a:latin typeface="Inter"/>
                <a:ea typeface="Inter"/>
                <a:cs typeface="Inter"/>
                <a:sym typeface="Inter"/>
              </a:rPr>
              <a:t>Repeat the same steps for accounts and cost Center Segments.</a:t>
            </a:r>
          </a:p>
          <a:p>
            <a:pPr algn="l">
              <a:lnSpc>
                <a:spcPts val="3359"/>
              </a:lnSpc>
              <a:spcBef>
                <a:spcPct val="0"/>
              </a:spcBef>
            </a:pPr>
            <a:endParaRPr lang="en-US" sz="2399">
              <a:solidFill>
                <a:srgbClr val="000000"/>
              </a:solidFill>
              <a:latin typeface="Inter"/>
              <a:ea typeface="Inter"/>
              <a:cs typeface="Inter"/>
              <a:sym typeface="Inter"/>
            </a:endParaRPr>
          </a:p>
          <a:p>
            <a:pPr algn="l">
              <a:lnSpc>
                <a:spcPts val="2939"/>
              </a:lnSpc>
              <a:spcBef>
                <a:spcPct val="0"/>
              </a:spcBef>
            </a:pPr>
            <a:endParaRPr lang="en-US" sz="2399">
              <a:solidFill>
                <a:srgbClr val="000000"/>
              </a:solidFill>
              <a:latin typeface="Inter"/>
              <a:ea typeface="Inter"/>
              <a:cs typeface="Inter"/>
              <a:sym typeface="Inter"/>
            </a:endParaRPr>
          </a:p>
          <a:p>
            <a:pPr algn="l">
              <a:lnSpc>
                <a:spcPts val="2659"/>
              </a:lnSpc>
              <a:spcBef>
                <a:spcPct val="0"/>
              </a:spcBef>
            </a:pPr>
            <a:endParaRPr lang="en-US" sz="2399">
              <a:solidFill>
                <a:srgbClr val="000000"/>
              </a:solidFill>
              <a:latin typeface="Inter"/>
              <a:ea typeface="Inter"/>
              <a:cs typeface="Inter"/>
              <a:sym typeface="Inter"/>
            </a:endParaRPr>
          </a:p>
        </p:txBody>
      </p:sp>
      <p:sp>
        <p:nvSpPr>
          <p:cNvPr id="19" name="TextBox 19"/>
          <p:cNvSpPr txBox="1"/>
          <p:nvPr/>
        </p:nvSpPr>
        <p:spPr>
          <a:xfrm>
            <a:off x="2063619" y="987768"/>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9144000" y="817292"/>
            <a:ext cx="6787132" cy="4005274"/>
          </a:xfrm>
          <a:custGeom>
            <a:avLst/>
            <a:gdLst/>
            <a:ahLst/>
            <a:cxnLst/>
            <a:rect l="l" t="t" r="r" b="b"/>
            <a:pathLst>
              <a:path w="6787132" h="4005274">
                <a:moveTo>
                  <a:pt x="0" y="0"/>
                </a:moveTo>
                <a:lnTo>
                  <a:pt x="6787132" y="0"/>
                </a:lnTo>
                <a:lnTo>
                  <a:pt x="6787132" y="4005275"/>
                </a:lnTo>
                <a:lnTo>
                  <a:pt x="0" y="4005275"/>
                </a:lnTo>
                <a:lnTo>
                  <a:pt x="0" y="0"/>
                </a:lnTo>
                <a:close/>
              </a:path>
            </a:pathLst>
          </a:custGeom>
          <a:blipFill>
            <a:blip r:embed="rId5"/>
            <a:stretch>
              <a:fillRect l="-5011" r="-5011"/>
            </a:stretch>
          </a:blipFill>
        </p:spPr>
        <p:txBody>
          <a:bodyPr/>
          <a:lstStyle/>
          <a:p>
            <a:endParaRPr lang="en-US"/>
          </a:p>
        </p:txBody>
      </p:sp>
      <p:sp>
        <p:nvSpPr>
          <p:cNvPr id="13" name="Freeform 13"/>
          <p:cNvSpPr/>
          <p:nvPr/>
        </p:nvSpPr>
        <p:spPr>
          <a:xfrm>
            <a:off x="7711958" y="5303361"/>
            <a:ext cx="6737664" cy="4114800"/>
          </a:xfrm>
          <a:custGeom>
            <a:avLst/>
            <a:gdLst/>
            <a:ahLst/>
            <a:cxnLst/>
            <a:rect l="l" t="t" r="r" b="b"/>
            <a:pathLst>
              <a:path w="6737664" h="4114800">
                <a:moveTo>
                  <a:pt x="0" y="0"/>
                </a:moveTo>
                <a:lnTo>
                  <a:pt x="6737663" y="0"/>
                </a:lnTo>
                <a:lnTo>
                  <a:pt x="6737663" y="4114800"/>
                </a:lnTo>
                <a:lnTo>
                  <a:pt x="0" y="4114800"/>
                </a:lnTo>
                <a:lnTo>
                  <a:pt x="0" y="0"/>
                </a:lnTo>
                <a:close/>
              </a:path>
            </a:pathLst>
          </a:custGeom>
          <a:blipFill>
            <a:blip r:embed="rId6"/>
            <a:stretch>
              <a:fillRect l="-3657" r="-3657" b="-2557"/>
            </a:stretch>
          </a:blipFill>
        </p:spPr>
        <p:txBody>
          <a:bodyPr/>
          <a:lstStyle/>
          <a:p>
            <a:endParaRPr lang="en-US"/>
          </a:p>
        </p:txBody>
      </p:sp>
      <p:sp>
        <p:nvSpPr>
          <p:cNvPr id="14" name="Freeform 14"/>
          <p:cNvSpPr/>
          <p:nvPr/>
        </p:nvSpPr>
        <p:spPr>
          <a:xfrm rot="1492355">
            <a:off x="10365792" y="3922059"/>
            <a:ext cx="937073" cy="737650"/>
          </a:xfrm>
          <a:custGeom>
            <a:avLst/>
            <a:gdLst/>
            <a:ahLst/>
            <a:cxnLst/>
            <a:rect l="l" t="t" r="r" b="b"/>
            <a:pathLst>
              <a:path w="937073" h="737650">
                <a:moveTo>
                  <a:pt x="0" y="0"/>
                </a:moveTo>
                <a:lnTo>
                  <a:pt x="937074" y="0"/>
                </a:lnTo>
                <a:lnTo>
                  <a:pt x="937074" y="737650"/>
                </a:lnTo>
                <a:lnTo>
                  <a:pt x="0" y="7376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rot="-3215075" flipH="1">
            <a:off x="14490919" y="5513209"/>
            <a:ext cx="1581806" cy="446860"/>
          </a:xfrm>
          <a:custGeom>
            <a:avLst/>
            <a:gdLst/>
            <a:ahLst/>
            <a:cxnLst/>
            <a:rect l="l" t="t" r="r" b="b"/>
            <a:pathLst>
              <a:path w="1581806" h="446860">
                <a:moveTo>
                  <a:pt x="1581806" y="0"/>
                </a:moveTo>
                <a:lnTo>
                  <a:pt x="0" y="0"/>
                </a:lnTo>
                <a:lnTo>
                  <a:pt x="0" y="446860"/>
                </a:lnTo>
                <a:lnTo>
                  <a:pt x="1581806" y="446860"/>
                </a:lnTo>
                <a:lnTo>
                  <a:pt x="158180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a:off x="9006425" y="6449668"/>
            <a:ext cx="1827905" cy="429558"/>
          </a:xfrm>
          <a:custGeom>
            <a:avLst/>
            <a:gdLst/>
            <a:ahLst/>
            <a:cxnLst/>
            <a:rect l="l" t="t" r="r" b="b"/>
            <a:pathLst>
              <a:path w="1827905" h="429558">
                <a:moveTo>
                  <a:pt x="0" y="0"/>
                </a:moveTo>
                <a:lnTo>
                  <a:pt x="1827904" y="0"/>
                </a:lnTo>
                <a:lnTo>
                  <a:pt x="1827904" y="429558"/>
                </a:lnTo>
                <a:lnTo>
                  <a:pt x="0" y="42955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TextBox 17"/>
          <p:cNvSpPr txBox="1"/>
          <p:nvPr/>
        </p:nvSpPr>
        <p:spPr>
          <a:xfrm>
            <a:off x="2063619" y="1882099"/>
            <a:ext cx="4818237" cy="2254412"/>
          </a:xfrm>
          <a:prstGeom prst="rect">
            <a:avLst/>
          </a:prstGeom>
        </p:spPr>
        <p:txBody>
          <a:bodyPr lIns="0" tIns="0" rIns="0" bIns="0" rtlCol="0" anchor="t">
            <a:spAutoFit/>
          </a:bodyPr>
          <a:lstStyle/>
          <a:p>
            <a:pPr algn="l">
              <a:lnSpc>
                <a:spcPts val="3131"/>
              </a:lnSpc>
              <a:spcBef>
                <a:spcPct val="0"/>
              </a:spcBef>
            </a:pPr>
            <a:endParaRPr/>
          </a:p>
          <a:p>
            <a:pPr algn="l">
              <a:lnSpc>
                <a:spcPts val="3131"/>
              </a:lnSpc>
              <a:spcBef>
                <a:spcPct val="0"/>
              </a:spcBef>
            </a:pPr>
            <a:r>
              <a:rPr lang="en-US" sz="2237" b="1" i="1">
                <a:solidFill>
                  <a:srgbClr val="000000"/>
                </a:solidFill>
                <a:latin typeface="Inter Bold Italics"/>
                <a:ea typeface="Inter Bold Italics"/>
                <a:cs typeface="Inter Bold Italics"/>
                <a:sym typeface="Inter Bold Italics"/>
              </a:rPr>
              <a:t>1. Identify Structure Segments:</a:t>
            </a:r>
          </a:p>
          <a:p>
            <a:pPr algn="l">
              <a:lnSpc>
                <a:spcPts val="3131"/>
              </a:lnSpc>
            </a:pPr>
            <a:r>
              <a:rPr lang="en-US" sz="2237">
                <a:solidFill>
                  <a:srgbClr val="000000"/>
                </a:solidFill>
                <a:latin typeface="Inter"/>
                <a:ea typeface="Inter"/>
                <a:cs typeface="Inter"/>
                <a:sym typeface="Inter"/>
              </a:rPr>
              <a:t>Sub accounts Value set have a different nature as it is a dependent Value set </a:t>
            </a:r>
          </a:p>
          <a:p>
            <a:pPr algn="l">
              <a:lnSpc>
                <a:spcPts val="2450"/>
              </a:lnSpc>
              <a:spcBef>
                <a:spcPct val="0"/>
              </a:spcBef>
            </a:pPr>
            <a:endParaRPr lang="en-US" sz="2237">
              <a:solidFill>
                <a:srgbClr val="000000"/>
              </a:solidFill>
              <a:latin typeface="Inter"/>
              <a:ea typeface="Inter"/>
              <a:cs typeface="Inter"/>
              <a:sym typeface="Inter"/>
            </a:endParaRPr>
          </a:p>
        </p:txBody>
      </p:sp>
      <p:sp>
        <p:nvSpPr>
          <p:cNvPr id="18" name="TextBox 18"/>
          <p:cNvSpPr txBox="1"/>
          <p:nvPr/>
        </p:nvSpPr>
        <p:spPr>
          <a:xfrm>
            <a:off x="2063619" y="962025"/>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
        <p:nvSpPr>
          <p:cNvPr id="19" name="TextBox 19"/>
          <p:cNvSpPr txBox="1"/>
          <p:nvPr/>
        </p:nvSpPr>
        <p:spPr>
          <a:xfrm>
            <a:off x="2063619" y="4450837"/>
            <a:ext cx="6076566" cy="2213610"/>
          </a:xfrm>
          <a:prstGeom prst="rect">
            <a:avLst/>
          </a:prstGeom>
        </p:spPr>
        <p:txBody>
          <a:bodyPr lIns="0" tIns="0" rIns="0" bIns="0" rtlCol="0" anchor="t">
            <a:spAutoFit/>
          </a:bodyPr>
          <a:lstStyle/>
          <a:p>
            <a:pPr algn="l">
              <a:lnSpc>
                <a:spcPts val="2939"/>
              </a:lnSpc>
            </a:pPr>
            <a:r>
              <a:rPr lang="en-US" sz="2099" b="1">
                <a:solidFill>
                  <a:srgbClr val="000000"/>
                </a:solidFill>
                <a:latin typeface="Inter Bold"/>
                <a:ea typeface="Inter Bold"/>
                <a:cs typeface="Inter Bold"/>
                <a:sym typeface="Inter Bold"/>
              </a:rPr>
              <a:t>Navigation:</a:t>
            </a:r>
          </a:p>
          <a:p>
            <a:pPr marL="453388" lvl="1" indent="-226694" algn="l">
              <a:lnSpc>
                <a:spcPts val="2939"/>
              </a:lnSpc>
              <a:buFont typeface="Arial"/>
              <a:buChar char="•"/>
            </a:pPr>
            <a:r>
              <a:rPr lang="en-US" sz="2099">
                <a:solidFill>
                  <a:srgbClr val="000000"/>
                </a:solidFill>
                <a:latin typeface="Inter"/>
                <a:ea typeface="Inter"/>
                <a:cs typeface="Inter"/>
                <a:sym typeface="Inter"/>
              </a:rPr>
              <a:t>Select dependent when creating the value set then click “Edit information”.</a:t>
            </a:r>
          </a:p>
          <a:p>
            <a:pPr marL="453388" lvl="1" indent="-226694" algn="l">
              <a:lnSpc>
                <a:spcPts val="2939"/>
              </a:lnSpc>
              <a:buFont typeface="Arial"/>
              <a:buChar char="•"/>
            </a:pPr>
            <a:r>
              <a:rPr lang="en-US" sz="2099">
                <a:solidFill>
                  <a:srgbClr val="000000"/>
                </a:solidFill>
                <a:latin typeface="Inter"/>
                <a:ea typeface="Inter"/>
                <a:cs typeface="Inter"/>
                <a:sym typeface="Inter"/>
              </a:rPr>
              <a:t>Add the independent value set and the default value.</a:t>
            </a:r>
          </a:p>
          <a:p>
            <a:pPr algn="l">
              <a:lnSpc>
                <a:spcPts val="2939"/>
              </a:lnSpc>
              <a:spcBef>
                <a:spcPct val="0"/>
              </a:spcBef>
            </a:pPr>
            <a:endParaRPr lang="en-US" sz="2099">
              <a:solidFill>
                <a:srgbClr val="000000"/>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8356770" y="594997"/>
            <a:ext cx="6787132" cy="4005274"/>
          </a:xfrm>
          <a:custGeom>
            <a:avLst/>
            <a:gdLst/>
            <a:ahLst/>
            <a:cxnLst/>
            <a:rect l="l" t="t" r="r" b="b"/>
            <a:pathLst>
              <a:path w="6787132" h="4005274">
                <a:moveTo>
                  <a:pt x="0" y="0"/>
                </a:moveTo>
                <a:lnTo>
                  <a:pt x="6787132" y="0"/>
                </a:lnTo>
                <a:lnTo>
                  <a:pt x="6787132" y="4005274"/>
                </a:lnTo>
                <a:lnTo>
                  <a:pt x="0" y="4005274"/>
                </a:lnTo>
                <a:lnTo>
                  <a:pt x="0" y="0"/>
                </a:lnTo>
                <a:close/>
              </a:path>
            </a:pathLst>
          </a:custGeom>
          <a:blipFill>
            <a:blip r:embed="rId5"/>
            <a:stretch>
              <a:fillRect l="-2689" r="-2689"/>
            </a:stretch>
          </a:blipFill>
        </p:spPr>
        <p:txBody>
          <a:bodyPr/>
          <a:lstStyle/>
          <a:p>
            <a:endParaRPr lang="en-US"/>
          </a:p>
        </p:txBody>
      </p:sp>
      <p:sp>
        <p:nvSpPr>
          <p:cNvPr id="13" name="Freeform 13"/>
          <p:cNvSpPr/>
          <p:nvPr/>
        </p:nvSpPr>
        <p:spPr>
          <a:xfrm>
            <a:off x="7985985" y="5143500"/>
            <a:ext cx="8497142" cy="4114800"/>
          </a:xfrm>
          <a:custGeom>
            <a:avLst/>
            <a:gdLst/>
            <a:ahLst/>
            <a:cxnLst/>
            <a:rect l="l" t="t" r="r" b="b"/>
            <a:pathLst>
              <a:path w="8497142" h="4114800">
                <a:moveTo>
                  <a:pt x="0" y="0"/>
                </a:moveTo>
                <a:lnTo>
                  <a:pt x="8497141" y="0"/>
                </a:lnTo>
                <a:lnTo>
                  <a:pt x="8497141" y="4114800"/>
                </a:lnTo>
                <a:lnTo>
                  <a:pt x="0" y="4114800"/>
                </a:lnTo>
                <a:lnTo>
                  <a:pt x="0" y="0"/>
                </a:lnTo>
                <a:close/>
              </a:path>
            </a:pathLst>
          </a:custGeom>
          <a:blipFill>
            <a:blip r:embed="rId6"/>
            <a:stretch>
              <a:fillRect t="-652" r="-677" b="-652"/>
            </a:stretch>
          </a:blipFill>
        </p:spPr>
        <p:txBody>
          <a:bodyPr/>
          <a:lstStyle/>
          <a:p>
            <a:endParaRPr lang="en-US"/>
          </a:p>
        </p:txBody>
      </p:sp>
      <p:sp>
        <p:nvSpPr>
          <p:cNvPr id="14" name="Freeform 14"/>
          <p:cNvSpPr/>
          <p:nvPr/>
        </p:nvSpPr>
        <p:spPr>
          <a:xfrm rot="1492355">
            <a:off x="10884839" y="3659280"/>
            <a:ext cx="1219759" cy="960176"/>
          </a:xfrm>
          <a:custGeom>
            <a:avLst/>
            <a:gdLst/>
            <a:ahLst/>
            <a:cxnLst/>
            <a:rect l="l" t="t" r="r" b="b"/>
            <a:pathLst>
              <a:path w="1219759" h="960176">
                <a:moveTo>
                  <a:pt x="0" y="0"/>
                </a:moveTo>
                <a:lnTo>
                  <a:pt x="1219759" y="0"/>
                </a:lnTo>
                <a:lnTo>
                  <a:pt x="1219759" y="960177"/>
                </a:lnTo>
                <a:lnTo>
                  <a:pt x="0" y="9601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rot="-8231493" flipH="1">
            <a:off x="15170785" y="4050770"/>
            <a:ext cx="1581806" cy="446860"/>
          </a:xfrm>
          <a:custGeom>
            <a:avLst/>
            <a:gdLst/>
            <a:ahLst/>
            <a:cxnLst/>
            <a:rect l="l" t="t" r="r" b="b"/>
            <a:pathLst>
              <a:path w="1581806" h="446860">
                <a:moveTo>
                  <a:pt x="1581806" y="0"/>
                </a:moveTo>
                <a:lnTo>
                  <a:pt x="0" y="0"/>
                </a:lnTo>
                <a:lnTo>
                  <a:pt x="0" y="446860"/>
                </a:lnTo>
                <a:lnTo>
                  <a:pt x="1581806" y="446860"/>
                </a:lnTo>
                <a:lnTo>
                  <a:pt x="158180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rot="-2834305">
            <a:off x="8704509" y="2849326"/>
            <a:ext cx="478277" cy="503168"/>
          </a:xfrm>
          <a:custGeom>
            <a:avLst/>
            <a:gdLst/>
            <a:ahLst/>
            <a:cxnLst/>
            <a:rect l="l" t="t" r="r" b="b"/>
            <a:pathLst>
              <a:path w="478277" h="503168">
                <a:moveTo>
                  <a:pt x="0" y="0"/>
                </a:moveTo>
                <a:lnTo>
                  <a:pt x="478277" y="0"/>
                </a:lnTo>
                <a:lnTo>
                  <a:pt x="478277" y="503168"/>
                </a:lnTo>
                <a:lnTo>
                  <a:pt x="0" y="5031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TextBox 17"/>
          <p:cNvSpPr txBox="1"/>
          <p:nvPr/>
        </p:nvSpPr>
        <p:spPr>
          <a:xfrm>
            <a:off x="1903829" y="1527810"/>
            <a:ext cx="5855982" cy="6159662"/>
          </a:xfrm>
          <a:prstGeom prst="rect">
            <a:avLst/>
          </a:prstGeom>
        </p:spPr>
        <p:txBody>
          <a:bodyPr lIns="0" tIns="0" rIns="0" bIns="0" rtlCol="0" anchor="t">
            <a:spAutoFit/>
          </a:bodyPr>
          <a:lstStyle/>
          <a:p>
            <a:pPr algn="l">
              <a:lnSpc>
                <a:spcPts val="3131"/>
              </a:lnSpc>
              <a:spcBef>
                <a:spcPct val="0"/>
              </a:spcBef>
            </a:pPr>
            <a:endParaRPr/>
          </a:p>
          <a:p>
            <a:pPr algn="l">
              <a:lnSpc>
                <a:spcPts val="3131"/>
              </a:lnSpc>
              <a:spcBef>
                <a:spcPct val="0"/>
              </a:spcBef>
            </a:pPr>
            <a:r>
              <a:rPr lang="en-US" sz="2237" b="1" i="1">
                <a:solidFill>
                  <a:srgbClr val="000000"/>
                </a:solidFill>
                <a:latin typeface="Inter Bold Italics"/>
                <a:ea typeface="Inter Bold Italics"/>
                <a:cs typeface="Inter Bold Italics"/>
                <a:sym typeface="Inter Bold Italics"/>
              </a:rPr>
              <a:t>1. Identify Structure Segments:</a:t>
            </a:r>
          </a:p>
          <a:p>
            <a:pPr algn="l">
              <a:lnSpc>
                <a:spcPts val="3131"/>
              </a:lnSpc>
              <a:spcBef>
                <a:spcPct val="0"/>
              </a:spcBef>
            </a:pPr>
            <a:endParaRPr lang="en-US" sz="2237" b="1" i="1">
              <a:solidFill>
                <a:srgbClr val="000000"/>
              </a:solidFill>
              <a:latin typeface="Inter Bold Italics"/>
              <a:ea typeface="Inter Bold Italics"/>
              <a:cs typeface="Inter Bold Italics"/>
              <a:sym typeface="Inter Bold Italics"/>
            </a:endParaRPr>
          </a:p>
          <a:p>
            <a:pPr marL="482977" lvl="1" indent="-241488" algn="l">
              <a:lnSpc>
                <a:spcPts val="3131"/>
              </a:lnSpc>
              <a:buFont typeface="Arial"/>
              <a:buChar char="•"/>
            </a:pPr>
            <a:r>
              <a:rPr lang="en-US" sz="2237">
                <a:solidFill>
                  <a:srgbClr val="000000"/>
                </a:solidFill>
                <a:latin typeface="Inter"/>
                <a:ea typeface="Inter"/>
                <a:cs typeface="Inter"/>
                <a:sym typeface="Inter"/>
              </a:rPr>
              <a:t>Add “ future segment “ as it allows easy expansion later without changing the whole structure.</a:t>
            </a:r>
          </a:p>
          <a:p>
            <a:pPr algn="l">
              <a:lnSpc>
                <a:spcPts val="3131"/>
              </a:lnSpc>
            </a:pPr>
            <a:endParaRPr lang="en-US" sz="2237">
              <a:solidFill>
                <a:srgbClr val="000000"/>
              </a:solidFill>
              <a:latin typeface="Inter"/>
              <a:ea typeface="Inter"/>
              <a:cs typeface="Inter"/>
              <a:sym typeface="Inter"/>
            </a:endParaRPr>
          </a:p>
          <a:p>
            <a:pPr marL="482977" lvl="1" indent="-241488" algn="l">
              <a:lnSpc>
                <a:spcPts val="3131"/>
              </a:lnSpc>
              <a:spcBef>
                <a:spcPct val="0"/>
              </a:spcBef>
              <a:buFont typeface="Arial"/>
              <a:buChar char="•"/>
            </a:pPr>
            <a:r>
              <a:rPr lang="en-US" sz="2237">
                <a:solidFill>
                  <a:srgbClr val="000000"/>
                </a:solidFill>
                <a:latin typeface="Inter"/>
                <a:ea typeface="Inter"/>
                <a:cs typeface="Inter"/>
                <a:sym typeface="Inter"/>
              </a:rPr>
              <a:t>Click “ Flexfield Qualifier “ to Identify the role of each segment in the accounting process.</a:t>
            </a:r>
          </a:p>
          <a:p>
            <a:pPr algn="l">
              <a:lnSpc>
                <a:spcPts val="3131"/>
              </a:lnSpc>
              <a:spcBef>
                <a:spcPct val="0"/>
              </a:spcBef>
            </a:pPr>
            <a:endParaRPr lang="en-US" sz="2237">
              <a:solidFill>
                <a:srgbClr val="000000"/>
              </a:solidFill>
              <a:latin typeface="Inter"/>
              <a:ea typeface="Inter"/>
              <a:cs typeface="Inter"/>
              <a:sym typeface="Inter"/>
            </a:endParaRPr>
          </a:p>
          <a:p>
            <a:pPr marL="482977" lvl="1" indent="-241488" algn="l">
              <a:lnSpc>
                <a:spcPts val="3131"/>
              </a:lnSpc>
              <a:spcBef>
                <a:spcPct val="0"/>
              </a:spcBef>
              <a:buFont typeface="Arial"/>
              <a:buChar char="•"/>
            </a:pPr>
            <a:r>
              <a:rPr lang="en-US" sz="2237">
                <a:solidFill>
                  <a:srgbClr val="000000"/>
                </a:solidFill>
                <a:latin typeface="Inter"/>
                <a:ea typeface="Inter"/>
                <a:cs typeface="Inter"/>
                <a:sym typeface="Inter"/>
              </a:rPr>
              <a:t>  Select the check box for :</a:t>
            </a:r>
          </a:p>
          <a:p>
            <a:pPr algn="l">
              <a:lnSpc>
                <a:spcPts val="3131"/>
              </a:lnSpc>
              <a:spcBef>
                <a:spcPct val="0"/>
              </a:spcBef>
            </a:pPr>
            <a:r>
              <a:rPr lang="en-US" sz="2237">
                <a:solidFill>
                  <a:srgbClr val="000000"/>
                </a:solidFill>
                <a:latin typeface="Inter"/>
                <a:ea typeface="Inter"/>
                <a:cs typeface="Inter"/>
                <a:sym typeface="Inter"/>
              </a:rPr>
              <a:t>- Branch as the balancing segmant.</a:t>
            </a:r>
          </a:p>
          <a:p>
            <a:pPr algn="l">
              <a:lnSpc>
                <a:spcPts val="3131"/>
              </a:lnSpc>
              <a:spcBef>
                <a:spcPct val="0"/>
              </a:spcBef>
            </a:pPr>
            <a:r>
              <a:rPr lang="en-US" sz="2237">
                <a:solidFill>
                  <a:srgbClr val="000000"/>
                </a:solidFill>
                <a:latin typeface="Inter"/>
                <a:ea typeface="Inter"/>
                <a:cs typeface="Inter"/>
                <a:sym typeface="Inter"/>
              </a:rPr>
              <a:t>- Accounts as Natural Accounts Segment. </a:t>
            </a:r>
          </a:p>
          <a:p>
            <a:pPr algn="l">
              <a:lnSpc>
                <a:spcPts val="3131"/>
              </a:lnSpc>
              <a:spcBef>
                <a:spcPct val="0"/>
              </a:spcBef>
            </a:pPr>
            <a:r>
              <a:rPr lang="en-US" sz="2237">
                <a:solidFill>
                  <a:srgbClr val="000000"/>
                </a:solidFill>
                <a:latin typeface="Inter"/>
                <a:ea typeface="Inter"/>
                <a:cs typeface="Inter"/>
                <a:sym typeface="Inter"/>
              </a:rPr>
              <a:t>- Cost Center as Cost Center</a:t>
            </a:r>
          </a:p>
          <a:p>
            <a:pPr algn="l">
              <a:lnSpc>
                <a:spcPts val="2450"/>
              </a:lnSpc>
              <a:spcBef>
                <a:spcPct val="0"/>
              </a:spcBef>
            </a:pPr>
            <a:endParaRPr lang="en-US" sz="2237">
              <a:solidFill>
                <a:srgbClr val="000000"/>
              </a:solidFill>
              <a:latin typeface="Inter"/>
              <a:ea typeface="Inter"/>
              <a:cs typeface="Inter"/>
              <a:sym typeface="Inter"/>
            </a:endParaRPr>
          </a:p>
        </p:txBody>
      </p:sp>
      <p:sp>
        <p:nvSpPr>
          <p:cNvPr id="18" name="TextBox 18"/>
          <p:cNvSpPr txBox="1"/>
          <p:nvPr/>
        </p:nvSpPr>
        <p:spPr>
          <a:xfrm>
            <a:off x="2063619" y="962025"/>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866326" y="2776811"/>
            <a:ext cx="5098294" cy="5876712"/>
          </a:xfrm>
          <a:custGeom>
            <a:avLst/>
            <a:gdLst/>
            <a:ahLst/>
            <a:cxnLst/>
            <a:rect l="l" t="t" r="r" b="b"/>
            <a:pathLst>
              <a:path w="5098294" h="5876712">
                <a:moveTo>
                  <a:pt x="0" y="0"/>
                </a:moveTo>
                <a:lnTo>
                  <a:pt x="5098294" y="0"/>
                </a:lnTo>
                <a:lnTo>
                  <a:pt x="5098294" y="5876713"/>
                </a:lnTo>
                <a:lnTo>
                  <a:pt x="0" y="5876713"/>
                </a:lnTo>
                <a:lnTo>
                  <a:pt x="0" y="0"/>
                </a:lnTo>
                <a:close/>
              </a:path>
            </a:pathLst>
          </a:custGeom>
          <a:blipFill>
            <a:blip r:embed="rId5"/>
            <a:stretch>
              <a:fillRect t="-652" r="-139644" b="-652"/>
            </a:stretch>
          </a:blipFill>
        </p:spPr>
        <p:txBody>
          <a:bodyPr/>
          <a:lstStyle/>
          <a:p>
            <a:endParaRPr lang="en-US"/>
          </a:p>
        </p:txBody>
      </p:sp>
      <p:sp>
        <p:nvSpPr>
          <p:cNvPr id="13" name="TextBox 13"/>
          <p:cNvSpPr txBox="1"/>
          <p:nvPr/>
        </p:nvSpPr>
        <p:spPr>
          <a:xfrm>
            <a:off x="2188373" y="1326988"/>
            <a:ext cx="6768197" cy="3816512"/>
          </a:xfrm>
          <a:prstGeom prst="rect">
            <a:avLst/>
          </a:prstGeom>
        </p:spPr>
        <p:txBody>
          <a:bodyPr lIns="0" tIns="0" rIns="0" bIns="0" rtlCol="0" anchor="t">
            <a:spAutoFit/>
          </a:bodyPr>
          <a:lstStyle/>
          <a:p>
            <a:pPr algn="l">
              <a:lnSpc>
                <a:spcPts val="3131"/>
              </a:lnSpc>
              <a:spcBef>
                <a:spcPct val="0"/>
              </a:spcBef>
            </a:pPr>
            <a:endParaRPr/>
          </a:p>
          <a:p>
            <a:pPr algn="l">
              <a:lnSpc>
                <a:spcPts val="3131"/>
              </a:lnSpc>
            </a:pPr>
            <a:r>
              <a:rPr lang="en-US" sz="2237" b="1" i="1">
                <a:solidFill>
                  <a:srgbClr val="000000"/>
                </a:solidFill>
                <a:latin typeface="Inter Bold Italics"/>
                <a:ea typeface="Inter Bold Italics"/>
                <a:cs typeface="Inter Bold Italics"/>
                <a:sym typeface="Inter Bold Italics"/>
              </a:rPr>
              <a:t>What is a Flexfield Qualifier?</a:t>
            </a:r>
          </a:p>
          <a:p>
            <a:pPr algn="l">
              <a:lnSpc>
                <a:spcPts val="3131"/>
              </a:lnSpc>
              <a:spcBef>
                <a:spcPct val="0"/>
              </a:spcBef>
            </a:pPr>
            <a:endParaRPr lang="en-US" sz="2237" b="1" i="1">
              <a:solidFill>
                <a:srgbClr val="000000"/>
              </a:solidFill>
              <a:latin typeface="Inter Bold Italics"/>
              <a:ea typeface="Inter Bold Italics"/>
              <a:cs typeface="Inter Bold Italics"/>
              <a:sym typeface="Inter Bold Italics"/>
            </a:endParaRPr>
          </a:p>
          <a:p>
            <a:pPr marL="482977" lvl="1" indent="-241488" algn="l">
              <a:lnSpc>
                <a:spcPts val="3131"/>
              </a:lnSpc>
              <a:spcBef>
                <a:spcPct val="0"/>
              </a:spcBef>
              <a:buFont typeface="Arial"/>
              <a:buChar char="•"/>
            </a:pPr>
            <a:r>
              <a:rPr lang="en-US" sz="2237">
                <a:solidFill>
                  <a:srgbClr val="000000"/>
                </a:solidFill>
                <a:latin typeface="Inter"/>
                <a:ea typeface="Inter"/>
                <a:cs typeface="Inter"/>
                <a:sym typeface="Inter"/>
              </a:rPr>
              <a:t>Flexfield qualifiers are labels we assign to each segment in the COA structure, They tell Oracle the role of each segment in the accounting process, You must assign one qualifier to each key segments</a:t>
            </a:r>
          </a:p>
          <a:p>
            <a:pPr algn="l">
              <a:lnSpc>
                <a:spcPts val="3131"/>
              </a:lnSpc>
              <a:spcBef>
                <a:spcPct val="0"/>
              </a:spcBef>
            </a:pPr>
            <a:endParaRPr lang="en-US" sz="2237">
              <a:solidFill>
                <a:srgbClr val="000000"/>
              </a:solidFill>
              <a:latin typeface="Inter"/>
              <a:ea typeface="Inter"/>
              <a:cs typeface="Inter"/>
              <a:sym typeface="Inter"/>
            </a:endParaRPr>
          </a:p>
          <a:p>
            <a:pPr algn="l">
              <a:lnSpc>
                <a:spcPts val="2450"/>
              </a:lnSpc>
              <a:spcBef>
                <a:spcPct val="0"/>
              </a:spcBef>
            </a:pPr>
            <a:endParaRPr lang="en-US" sz="2237">
              <a:solidFill>
                <a:srgbClr val="000000"/>
              </a:solidFill>
              <a:latin typeface="Inter"/>
              <a:ea typeface="Inter"/>
              <a:cs typeface="Inter"/>
              <a:sym typeface="Inter"/>
            </a:endParaRPr>
          </a:p>
        </p:txBody>
      </p:sp>
      <p:sp>
        <p:nvSpPr>
          <p:cNvPr id="14" name="TextBox 14"/>
          <p:cNvSpPr txBox="1"/>
          <p:nvPr/>
        </p:nvSpPr>
        <p:spPr>
          <a:xfrm>
            <a:off x="2063619" y="645686"/>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
        <p:nvSpPr>
          <p:cNvPr id="15" name="TextBox 15"/>
          <p:cNvSpPr txBox="1"/>
          <p:nvPr/>
        </p:nvSpPr>
        <p:spPr>
          <a:xfrm>
            <a:off x="2063619" y="3916657"/>
            <a:ext cx="6790595" cy="5226212"/>
          </a:xfrm>
          <a:prstGeom prst="rect">
            <a:avLst/>
          </a:prstGeom>
        </p:spPr>
        <p:txBody>
          <a:bodyPr lIns="0" tIns="0" rIns="0" bIns="0" rtlCol="0" anchor="t">
            <a:spAutoFit/>
          </a:bodyPr>
          <a:lstStyle/>
          <a:p>
            <a:pPr algn="l">
              <a:lnSpc>
                <a:spcPts val="3131"/>
              </a:lnSpc>
              <a:spcBef>
                <a:spcPct val="0"/>
              </a:spcBef>
            </a:pPr>
            <a:endParaRPr/>
          </a:p>
          <a:p>
            <a:pPr algn="l">
              <a:lnSpc>
                <a:spcPts val="3131"/>
              </a:lnSpc>
              <a:spcBef>
                <a:spcPct val="0"/>
              </a:spcBef>
            </a:pPr>
            <a:endParaRPr/>
          </a:p>
          <a:p>
            <a:pPr algn="l">
              <a:lnSpc>
                <a:spcPts val="3131"/>
              </a:lnSpc>
              <a:spcBef>
                <a:spcPct val="0"/>
              </a:spcBef>
            </a:pPr>
            <a:r>
              <a:rPr lang="en-US" sz="2237" b="1" i="1">
                <a:solidFill>
                  <a:srgbClr val="000000"/>
                </a:solidFill>
                <a:latin typeface="Inter Bold Italics"/>
                <a:ea typeface="Inter Bold Italics"/>
                <a:cs typeface="Inter Bold Italics"/>
                <a:sym typeface="Inter Bold Italics"/>
              </a:rPr>
              <a:t>Main types of qualifiers:</a:t>
            </a:r>
          </a:p>
          <a:p>
            <a:pPr algn="l">
              <a:lnSpc>
                <a:spcPts val="3131"/>
              </a:lnSpc>
              <a:spcBef>
                <a:spcPct val="0"/>
              </a:spcBef>
            </a:pPr>
            <a:endParaRPr lang="en-US" sz="2237" b="1" i="1">
              <a:solidFill>
                <a:srgbClr val="000000"/>
              </a:solidFill>
              <a:latin typeface="Inter Bold Italics"/>
              <a:ea typeface="Inter Bold Italics"/>
              <a:cs typeface="Inter Bold Italics"/>
              <a:sym typeface="Inter Bold Italics"/>
            </a:endParaRPr>
          </a:p>
          <a:p>
            <a:pPr marL="461387" lvl="1" indent="-230694" algn="l">
              <a:lnSpc>
                <a:spcPts val="2991"/>
              </a:lnSpc>
              <a:spcBef>
                <a:spcPct val="0"/>
              </a:spcBef>
              <a:buFont typeface="Arial"/>
              <a:buChar char="•"/>
            </a:pPr>
            <a:r>
              <a:rPr lang="en-US" sz="2137">
                <a:solidFill>
                  <a:srgbClr val="000000"/>
                </a:solidFill>
                <a:latin typeface="Inter"/>
                <a:ea typeface="Inter"/>
                <a:cs typeface="Inter"/>
                <a:sym typeface="Inter"/>
              </a:rPr>
              <a:t>Natural Account: Holds the type of account (asset, expense, revenue, etc.).</a:t>
            </a:r>
          </a:p>
          <a:p>
            <a:pPr marL="461387" lvl="1" indent="-230694" algn="l">
              <a:lnSpc>
                <a:spcPts val="2991"/>
              </a:lnSpc>
              <a:spcBef>
                <a:spcPct val="0"/>
              </a:spcBef>
              <a:buFont typeface="Arial"/>
              <a:buChar char="•"/>
            </a:pPr>
            <a:r>
              <a:rPr lang="en-US" sz="2137">
                <a:solidFill>
                  <a:srgbClr val="000000"/>
                </a:solidFill>
                <a:latin typeface="Inter"/>
                <a:ea typeface="Inter"/>
                <a:cs typeface="Inter"/>
                <a:sym typeface="Inter"/>
              </a:rPr>
              <a:t>Balancing Segment: Used to balance accounting entries (usually the company segment).</a:t>
            </a:r>
          </a:p>
          <a:p>
            <a:pPr marL="461387" lvl="1" indent="-230694" algn="l">
              <a:lnSpc>
                <a:spcPts val="2991"/>
              </a:lnSpc>
              <a:spcBef>
                <a:spcPct val="0"/>
              </a:spcBef>
              <a:buFont typeface="Arial"/>
              <a:buChar char="•"/>
            </a:pPr>
            <a:r>
              <a:rPr lang="en-US" sz="2137">
                <a:solidFill>
                  <a:srgbClr val="000000"/>
                </a:solidFill>
                <a:latin typeface="Inter"/>
                <a:ea typeface="Inter"/>
                <a:cs typeface="Inter"/>
                <a:sym typeface="Inter"/>
              </a:rPr>
              <a:t>Cost Center: Identifies departments or responsibility areas.</a:t>
            </a:r>
          </a:p>
          <a:p>
            <a:pPr marL="461387" lvl="1" indent="-230694" algn="l">
              <a:lnSpc>
                <a:spcPts val="2991"/>
              </a:lnSpc>
              <a:spcBef>
                <a:spcPct val="0"/>
              </a:spcBef>
              <a:buFont typeface="Arial"/>
              <a:buChar char="•"/>
            </a:pPr>
            <a:r>
              <a:rPr lang="en-US" sz="2137">
                <a:solidFill>
                  <a:srgbClr val="000000"/>
                </a:solidFill>
                <a:latin typeface="Inter"/>
                <a:ea typeface="Inter"/>
                <a:cs typeface="Inter"/>
                <a:sym typeface="Inter"/>
              </a:rPr>
              <a:t>Intercompany: Used for intercompany transactions.</a:t>
            </a:r>
          </a:p>
          <a:p>
            <a:pPr algn="l">
              <a:lnSpc>
                <a:spcPts val="3131"/>
              </a:lnSpc>
              <a:spcBef>
                <a:spcPct val="0"/>
              </a:spcBef>
            </a:pPr>
            <a:endParaRPr lang="en-US" sz="2137">
              <a:solidFill>
                <a:srgbClr val="000000"/>
              </a:solidFill>
              <a:latin typeface="Inter"/>
              <a:ea typeface="Inter"/>
              <a:cs typeface="Inter"/>
              <a:sym typeface="Inter"/>
            </a:endParaRPr>
          </a:p>
          <a:p>
            <a:pPr algn="l">
              <a:lnSpc>
                <a:spcPts val="2450"/>
              </a:lnSpc>
              <a:spcBef>
                <a:spcPct val="0"/>
              </a:spcBef>
            </a:pPr>
            <a:endParaRPr lang="en-US" sz="2137">
              <a:solidFill>
                <a:srgbClr val="000000"/>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1135848" y="1028700"/>
            <a:ext cx="5440190" cy="3210407"/>
          </a:xfrm>
          <a:custGeom>
            <a:avLst/>
            <a:gdLst/>
            <a:ahLst/>
            <a:cxnLst/>
            <a:rect l="l" t="t" r="r" b="b"/>
            <a:pathLst>
              <a:path w="5440190" h="3210407">
                <a:moveTo>
                  <a:pt x="0" y="0"/>
                </a:moveTo>
                <a:lnTo>
                  <a:pt x="5440190" y="0"/>
                </a:lnTo>
                <a:lnTo>
                  <a:pt x="5440190" y="3210407"/>
                </a:lnTo>
                <a:lnTo>
                  <a:pt x="0" y="3210407"/>
                </a:lnTo>
                <a:lnTo>
                  <a:pt x="0" y="0"/>
                </a:lnTo>
                <a:close/>
              </a:path>
            </a:pathLst>
          </a:custGeom>
          <a:blipFill>
            <a:blip r:embed="rId5"/>
            <a:stretch>
              <a:fillRect l="-2689" r="-2689"/>
            </a:stretch>
          </a:blipFill>
        </p:spPr>
        <p:txBody>
          <a:bodyPr/>
          <a:lstStyle/>
          <a:p>
            <a:endParaRPr lang="en-US"/>
          </a:p>
        </p:txBody>
      </p:sp>
      <p:sp>
        <p:nvSpPr>
          <p:cNvPr id="13" name="Freeform 13"/>
          <p:cNvSpPr/>
          <p:nvPr/>
        </p:nvSpPr>
        <p:spPr>
          <a:xfrm rot="1492355">
            <a:off x="15691949" y="3537530"/>
            <a:ext cx="839224" cy="660625"/>
          </a:xfrm>
          <a:custGeom>
            <a:avLst/>
            <a:gdLst/>
            <a:ahLst/>
            <a:cxnLst/>
            <a:rect l="l" t="t" r="r" b="b"/>
            <a:pathLst>
              <a:path w="839224" h="660625">
                <a:moveTo>
                  <a:pt x="0" y="0"/>
                </a:moveTo>
                <a:lnTo>
                  <a:pt x="839224" y="0"/>
                </a:lnTo>
                <a:lnTo>
                  <a:pt x="839224" y="660625"/>
                </a:lnTo>
                <a:lnTo>
                  <a:pt x="0" y="6606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rot="-4009003" flipH="1">
            <a:off x="15937061" y="4232145"/>
            <a:ext cx="1388241" cy="392178"/>
          </a:xfrm>
          <a:custGeom>
            <a:avLst/>
            <a:gdLst/>
            <a:ahLst/>
            <a:cxnLst/>
            <a:rect l="l" t="t" r="r" b="b"/>
            <a:pathLst>
              <a:path w="1388241" h="392178">
                <a:moveTo>
                  <a:pt x="1388241" y="0"/>
                </a:moveTo>
                <a:lnTo>
                  <a:pt x="0" y="0"/>
                </a:lnTo>
                <a:lnTo>
                  <a:pt x="0" y="392178"/>
                </a:lnTo>
                <a:lnTo>
                  <a:pt x="1388241" y="392178"/>
                </a:lnTo>
                <a:lnTo>
                  <a:pt x="138824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8989147" y="4549056"/>
            <a:ext cx="7101471" cy="3978311"/>
          </a:xfrm>
          <a:custGeom>
            <a:avLst/>
            <a:gdLst/>
            <a:ahLst/>
            <a:cxnLst/>
            <a:rect l="l" t="t" r="r" b="b"/>
            <a:pathLst>
              <a:path w="7101471" h="3978311">
                <a:moveTo>
                  <a:pt x="0" y="0"/>
                </a:moveTo>
                <a:lnTo>
                  <a:pt x="7101472" y="0"/>
                </a:lnTo>
                <a:lnTo>
                  <a:pt x="7101472" y="3978311"/>
                </a:lnTo>
                <a:lnTo>
                  <a:pt x="0" y="3978311"/>
                </a:lnTo>
                <a:lnTo>
                  <a:pt x="0" y="0"/>
                </a:lnTo>
                <a:close/>
              </a:path>
            </a:pathLst>
          </a:custGeom>
          <a:blipFill>
            <a:blip r:embed="rId10"/>
            <a:stretch>
              <a:fillRect/>
            </a:stretch>
          </a:blipFill>
        </p:spPr>
        <p:txBody>
          <a:bodyPr/>
          <a:lstStyle/>
          <a:p>
            <a:endParaRPr lang="en-US"/>
          </a:p>
        </p:txBody>
      </p:sp>
      <p:sp>
        <p:nvSpPr>
          <p:cNvPr id="16" name="TextBox 16"/>
          <p:cNvSpPr txBox="1"/>
          <p:nvPr/>
        </p:nvSpPr>
        <p:spPr>
          <a:xfrm>
            <a:off x="1895713" y="1831342"/>
            <a:ext cx="5648338" cy="1473362"/>
          </a:xfrm>
          <a:prstGeom prst="rect">
            <a:avLst/>
          </a:prstGeom>
        </p:spPr>
        <p:txBody>
          <a:bodyPr lIns="0" tIns="0" rIns="0" bIns="0" rtlCol="0" anchor="t">
            <a:spAutoFit/>
          </a:bodyPr>
          <a:lstStyle/>
          <a:p>
            <a:pPr algn="l">
              <a:lnSpc>
                <a:spcPts val="3131"/>
              </a:lnSpc>
              <a:spcBef>
                <a:spcPct val="0"/>
              </a:spcBef>
            </a:pPr>
            <a:endParaRPr/>
          </a:p>
          <a:p>
            <a:pPr marL="482977" lvl="1" indent="-241488" algn="l">
              <a:lnSpc>
                <a:spcPts val="3131"/>
              </a:lnSpc>
              <a:spcBef>
                <a:spcPct val="0"/>
              </a:spcBef>
              <a:buFont typeface="Arial"/>
              <a:buChar char="•"/>
            </a:pPr>
            <a:r>
              <a:rPr lang="en-US" sz="2237">
                <a:solidFill>
                  <a:srgbClr val="000000"/>
                </a:solidFill>
                <a:latin typeface="Inter"/>
                <a:ea typeface="Inter"/>
                <a:cs typeface="Inter"/>
                <a:sym typeface="Inter"/>
              </a:rPr>
              <a:t>open each Segment and mark the Security enabled check box. </a:t>
            </a:r>
          </a:p>
          <a:p>
            <a:pPr algn="l">
              <a:lnSpc>
                <a:spcPts val="2450"/>
              </a:lnSpc>
              <a:spcBef>
                <a:spcPct val="0"/>
              </a:spcBef>
            </a:pPr>
            <a:endParaRPr lang="en-US" sz="2237">
              <a:solidFill>
                <a:srgbClr val="000000"/>
              </a:solidFill>
              <a:latin typeface="Inter"/>
              <a:ea typeface="Inter"/>
              <a:cs typeface="Inter"/>
              <a:sym typeface="Inter"/>
            </a:endParaRPr>
          </a:p>
        </p:txBody>
      </p:sp>
      <p:sp>
        <p:nvSpPr>
          <p:cNvPr id="17" name="TextBox 17"/>
          <p:cNvSpPr txBox="1"/>
          <p:nvPr/>
        </p:nvSpPr>
        <p:spPr>
          <a:xfrm>
            <a:off x="2007651" y="688657"/>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
        <p:nvSpPr>
          <p:cNvPr id="18" name="TextBox 18"/>
          <p:cNvSpPr txBox="1"/>
          <p:nvPr/>
        </p:nvSpPr>
        <p:spPr>
          <a:xfrm>
            <a:off x="1951682" y="3016724"/>
            <a:ext cx="5648338" cy="1525433"/>
          </a:xfrm>
          <a:prstGeom prst="rect">
            <a:avLst/>
          </a:prstGeom>
        </p:spPr>
        <p:txBody>
          <a:bodyPr lIns="0" tIns="0" rIns="0" bIns="0" rtlCol="0" anchor="t">
            <a:spAutoFit/>
          </a:bodyPr>
          <a:lstStyle/>
          <a:p>
            <a:pPr algn="l">
              <a:lnSpc>
                <a:spcPts val="3131"/>
              </a:lnSpc>
              <a:spcBef>
                <a:spcPct val="0"/>
              </a:spcBef>
            </a:pPr>
            <a:endParaRPr/>
          </a:p>
          <a:p>
            <a:pPr marL="464220" lvl="1" indent="-232110" algn="l">
              <a:lnSpc>
                <a:spcPts val="3010"/>
              </a:lnSpc>
              <a:buFont typeface="Arial"/>
              <a:buChar char="•"/>
            </a:pPr>
            <a:r>
              <a:rPr lang="en-US" sz="2150">
                <a:solidFill>
                  <a:srgbClr val="000000"/>
                </a:solidFill>
                <a:latin typeface="Inter"/>
                <a:ea typeface="Inter"/>
                <a:cs typeface="Inter"/>
                <a:sym typeface="Inter"/>
              </a:rPr>
              <a:t>Click Save then go back to “Key Flexfield Segment” and mark the freeze flexfield,  then click Compile. </a:t>
            </a:r>
          </a:p>
        </p:txBody>
      </p:sp>
      <p:sp>
        <p:nvSpPr>
          <p:cNvPr id="19" name="Freeform 19"/>
          <p:cNvSpPr/>
          <p:nvPr/>
        </p:nvSpPr>
        <p:spPr>
          <a:xfrm>
            <a:off x="2063619" y="6051242"/>
            <a:ext cx="6449278" cy="3805897"/>
          </a:xfrm>
          <a:custGeom>
            <a:avLst/>
            <a:gdLst/>
            <a:ahLst/>
            <a:cxnLst/>
            <a:rect l="l" t="t" r="r" b="b"/>
            <a:pathLst>
              <a:path w="6449278" h="3805897">
                <a:moveTo>
                  <a:pt x="0" y="0"/>
                </a:moveTo>
                <a:lnTo>
                  <a:pt x="6449278" y="0"/>
                </a:lnTo>
                <a:lnTo>
                  <a:pt x="6449278" y="3805897"/>
                </a:lnTo>
                <a:lnTo>
                  <a:pt x="0" y="3805897"/>
                </a:lnTo>
                <a:lnTo>
                  <a:pt x="0" y="0"/>
                </a:lnTo>
                <a:close/>
              </a:path>
            </a:pathLst>
          </a:custGeom>
          <a:blipFill>
            <a:blip r:embed="rId11"/>
            <a:stretch>
              <a:fillRect t="-836" b="-836"/>
            </a:stretch>
          </a:blipFill>
        </p:spPr>
        <p:txBody>
          <a:bodyPr/>
          <a:lstStyle/>
          <a:p>
            <a:endParaRPr lang="en-US"/>
          </a:p>
        </p:txBody>
      </p:sp>
      <p:sp>
        <p:nvSpPr>
          <p:cNvPr id="20" name="Freeform 20"/>
          <p:cNvSpPr/>
          <p:nvPr/>
        </p:nvSpPr>
        <p:spPr>
          <a:xfrm>
            <a:off x="2198738" y="8703535"/>
            <a:ext cx="1869507" cy="439334"/>
          </a:xfrm>
          <a:custGeom>
            <a:avLst/>
            <a:gdLst/>
            <a:ahLst/>
            <a:cxnLst/>
            <a:rect l="l" t="t" r="r" b="b"/>
            <a:pathLst>
              <a:path w="1869507" h="439334">
                <a:moveTo>
                  <a:pt x="0" y="0"/>
                </a:moveTo>
                <a:lnTo>
                  <a:pt x="1869507" y="0"/>
                </a:lnTo>
                <a:lnTo>
                  <a:pt x="1869507" y="439334"/>
                </a:lnTo>
                <a:lnTo>
                  <a:pt x="0" y="4393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Freeform 21"/>
          <p:cNvSpPr/>
          <p:nvPr/>
        </p:nvSpPr>
        <p:spPr>
          <a:xfrm rot="-2364163" flipH="1">
            <a:off x="8626368" y="8946780"/>
            <a:ext cx="1388241" cy="392178"/>
          </a:xfrm>
          <a:custGeom>
            <a:avLst/>
            <a:gdLst/>
            <a:ahLst/>
            <a:cxnLst/>
            <a:rect l="l" t="t" r="r" b="b"/>
            <a:pathLst>
              <a:path w="1388241" h="392178">
                <a:moveTo>
                  <a:pt x="1388241" y="0"/>
                </a:moveTo>
                <a:lnTo>
                  <a:pt x="0" y="0"/>
                </a:lnTo>
                <a:lnTo>
                  <a:pt x="0" y="392179"/>
                </a:lnTo>
                <a:lnTo>
                  <a:pt x="1388241" y="392179"/>
                </a:lnTo>
                <a:lnTo>
                  <a:pt x="138824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Freeform 22"/>
          <p:cNvSpPr/>
          <p:nvPr/>
        </p:nvSpPr>
        <p:spPr>
          <a:xfrm rot="1492355">
            <a:off x="6112322" y="9292115"/>
            <a:ext cx="791333" cy="622926"/>
          </a:xfrm>
          <a:custGeom>
            <a:avLst/>
            <a:gdLst/>
            <a:ahLst/>
            <a:cxnLst/>
            <a:rect l="l" t="t" r="r" b="b"/>
            <a:pathLst>
              <a:path w="791333" h="622926">
                <a:moveTo>
                  <a:pt x="0" y="0"/>
                </a:moveTo>
                <a:lnTo>
                  <a:pt x="791333" y="0"/>
                </a:lnTo>
                <a:lnTo>
                  <a:pt x="791333" y="622926"/>
                </a:lnTo>
                <a:lnTo>
                  <a:pt x="0" y="6229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1542030" y="340111"/>
            <a:ext cx="3411510" cy="4579955"/>
          </a:xfrm>
          <a:custGeom>
            <a:avLst/>
            <a:gdLst/>
            <a:ahLst/>
            <a:cxnLst/>
            <a:rect l="l" t="t" r="r" b="b"/>
            <a:pathLst>
              <a:path w="3411510" h="4579955">
                <a:moveTo>
                  <a:pt x="0" y="0"/>
                </a:moveTo>
                <a:lnTo>
                  <a:pt x="3411509" y="0"/>
                </a:lnTo>
                <a:lnTo>
                  <a:pt x="3411509" y="4579956"/>
                </a:lnTo>
                <a:lnTo>
                  <a:pt x="0" y="4579956"/>
                </a:lnTo>
                <a:lnTo>
                  <a:pt x="0" y="0"/>
                </a:lnTo>
                <a:close/>
              </a:path>
            </a:pathLst>
          </a:custGeom>
          <a:blipFill>
            <a:blip r:embed="rId5"/>
            <a:stretch>
              <a:fillRect l="-664" r="-664" b="-187"/>
            </a:stretch>
          </a:blipFill>
        </p:spPr>
        <p:txBody>
          <a:bodyPr/>
          <a:lstStyle/>
          <a:p>
            <a:endParaRPr lang="en-US"/>
          </a:p>
        </p:txBody>
      </p:sp>
      <p:sp>
        <p:nvSpPr>
          <p:cNvPr id="13" name="Freeform 13"/>
          <p:cNvSpPr/>
          <p:nvPr/>
        </p:nvSpPr>
        <p:spPr>
          <a:xfrm>
            <a:off x="10312793" y="5143500"/>
            <a:ext cx="6565628" cy="3667236"/>
          </a:xfrm>
          <a:custGeom>
            <a:avLst/>
            <a:gdLst/>
            <a:ahLst/>
            <a:cxnLst/>
            <a:rect l="l" t="t" r="r" b="b"/>
            <a:pathLst>
              <a:path w="6565628" h="3667236">
                <a:moveTo>
                  <a:pt x="0" y="0"/>
                </a:moveTo>
                <a:lnTo>
                  <a:pt x="6565628" y="0"/>
                </a:lnTo>
                <a:lnTo>
                  <a:pt x="6565628" y="3667236"/>
                </a:lnTo>
                <a:lnTo>
                  <a:pt x="0" y="3667236"/>
                </a:lnTo>
                <a:lnTo>
                  <a:pt x="0" y="0"/>
                </a:lnTo>
                <a:close/>
              </a:path>
            </a:pathLst>
          </a:custGeom>
          <a:blipFill>
            <a:blip r:embed="rId6"/>
            <a:stretch>
              <a:fillRect l="-861" r="-861"/>
            </a:stretch>
          </a:blipFill>
        </p:spPr>
        <p:txBody>
          <a:bodyPr/>
          <a:lstStyle/>
          <a:p>
            <a:endParaRPr lang="en-US"/>
          </a:p>
        </p:txBody>
      </p:sp>
      <p:sp>
        <p:nvSpPr>
          <p:cNvPr id="14" name="Freeform 14"/>
          <p:cNvSpPr/>
          <p:nvPr/>
        </p:nvSpPr>
        <p:spPr>
          <a:xfrm rot="1492355">
            <a:off x="15829596" y="7856575"/>
            <a:ext cx="744626" cy="586159"/>
          </a:xfrm>
          <a:custGeom>
            <a:avLst/>
            <a:gdLst/>
            <a:ahLst/>
            <a:cxnLst/>
            <a:rect l="l" t="t" r="r" b="b"/>
            <a:pathLst>
              <a:path w="744626" h="586159">
                <a:moveTo>
                  <a:pt x="0" y="0"/>
                </a:moveTo>
                <a:lnTo>
                  <a:pt x="744627" y="0"/>
                </a:lnTo>
                <a:lnTo>
                  <a:pt x="744627" y="586159"/>
                </a:lnTo>
                <a:lnTo>
                  <a:pt x="0" y="586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rot="-6775511" flipH="1">
            <a:off x="14983829" y="4292201"/>
            <a:ext cx="1296174" cy="366169"/>
          </a:xfrm>
          <a:custGeom>
            <a:avLst/>
            <a:gdLst/>
            <a:ahLst/>
            <a:cxnLst/>
            <a:rect l="l" t="t" r="r" b="b"/>
            <a:pathLst>
              <a:path w="1296174" h="366169">
                <a:moveTo>
                  <a:pt x="1296174" y="0"/>
                </a:moveTo>
                <a:lnTo>
                  <a:pt x="0" y="0"/>
                </a:lnTo>
                <a:lnTo>
                  <a:pt x="0" y="366169"/>
                </a:lnTo>
                <a:lnTo>
                  <a:pt x="1296174" y="366169"/>
                </a:lnTo>
                <a:lnTo>
                  <a:pt x="12961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6" name="Group 16"/>
          <p:cNvGrpSpPr/>
          <p:nvPr/>
        </p:nvGrpSpPr>
        <p:grpSpPr>
          <a:xfrm>
            <a:off x="15591940" y="5983272"/>
            <a:ext cx="751627" cy="904120"/>
            <a:chOff x="0" y="0"/>
            <a:chExt cx="1002169" cy="1205493"/>
          </a:xfrm>
        </p:grpSpPr>
        <p:sp>
          <p:nvSpPr>
            <p:cNvPr id="17" name="Freeform 17"/>
            <p:cNvSpPr/>
            <p:nvPr/>
          </p:nvSpPr>
          <p:spPr>
            <a:xfrm rot="-5400000">
              <a:off x="340737" y="-340737"/>
              <a:ext cx="320694" cy="1002169"/>
            </a:xfrm>
            <a:custGeom>
              <a:avLst/>
              <a:gdLst/>
              <a:ahLst/>
              <a:cxnLst/>
              <a:rect l="l" t="t" r="r" b="b"/>
              <a:pathLst>
                <a:path w="320694" h="1002169">
                  <a:moveTo>
                    <a:pt x="0" y="0"/>
                  </a:moveTo>
                  <a:lnTo>
                    <a:pt x="320695" y="0"/>
                  </a:lnTo>
                  <a:lnTo>
                    <a:pt x="320695" y="1002169"/>
                  </a:lnTo>
                  <a:lnTo>
                    <a:pt x="0" y="10021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rot="-5400000">
              <a:off x="340737" y="101662"/>
              <a:ext cx="320694" cy="1002169"/>
            </a:xfrm>
            <a:custGeom>
              <a:avLst/>
              <a:gdLst/>
              <a:ahLst/>
              <a:cxnLst/>
              <a:rect l="l" t="t" r="r" b="b"/>
              <a:pathLst>
                <a:path w="320694" h="1002169">
                  <a:moveTo>
                    <a:pt x="0" y="0"/>
                  </a:moveTo>
                  <a:lnTo>
                    <a:pt x="320695" y="0"/>
                  </a:lnTo>
                  <a:lnTo>
                    <a:pt x="320695" y="1002169"/>
                  </a:lnTo>
                  <a:lnTo>
                    <a:pt x="0" y="10021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9" name="Freeform 19"/>
            <p:cNvSpPr/>
            <p:nvPr/>
          </p:nvSpPr>
          <p:spPr>
            <a:xfrm rot="-5400000">
              <a:off x="340737" y="544061"/>
              <a:ext cx="320694" cy="1002169"/>
            </a:xfrm>
            <a:custGeom>
              <a:avLst/>
              <a:gdLst/>
              <a:ahLst/>
              <a:cxnLst/>
              <a:rect l="l" t="t" r="r" b="b"/>
              <a:pathLst>
                <a:path w="320694" h="1002169">
                  <a:moveTo>
                    <a:pt x="0" y="0"/>
                  </a:moveTo>
                  <a:lnTo>
                    <a:pt x="320695" y="0"/>
                  </a:lnTo>
                  <a:lnTo>
                    <a:pt x="320695" y="1002169"/>
                  </a:lnTo>
                  <a:lnTo>
                    <a:pt x="0" y="10021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20" name="Freeform 20"/>
          <p:cNvSpPr/>
          <p:nvPr/>
        </p:nvSpPr>
        <p:spPr>
          <a:xfrm>
            <a:off x="3154064" y="5742619"/>
            <a:ext cx="6490748" cy="4341215"/>
          </a:xfrm>
          <a:custGeom>
            <a:avLst/>
            <a:gdLst/>
            <a:ahLst/>
            <a:cxnLst/>
            <a:rect l="l" t="t" r="r" b="b"/>
            <a:pathLst>
              <a:path w="6490748" h="4341215">
                <a:moveTo>
                  <a:pt x="0" y="0"/>
                </a:moveTo>
                <a:lnTo>
                  <a:pt x="6490748" y="0"/>
                </a:lnTo>
                <a:lnTo>
                  <a:pt x="6490748" y="4341215"/>
                </a:lnTo>
                <a:lnTo>
                  <a:pt x="0" y="4341215"/>
                </a:lnTo>
                <a:lnTo>
                  <a:pt x="0" y="0"/>
                </a:lnTo>
                <a:close/>
              </a:path>
            </a:pathLst>
          </a:custGeom>
          <a:blipFill>
            <a:blip r:embed="rId13"/>
            <a:stretch>
              <a:fillRect/>
            </a:stretch>
          </a:blipFill>
        </p:spPr>
        <p:txBody>
          <a:bodyPr/>
          <a:lstStyle/>
          <a:p>
            <a:endParaRPr lang="en-US"/>
          </a:p>
        </p:txBody>
      </p:sp>
      <p:sp>
        <p:nvSpPr>
          <p:cNvPr id="21" name="TextBox 21"/>
          <p:cNvSpPr txBox="1"/>
          <p:nvPr/>
        </p:nvSpPr>
        <p:spPr>
          <a:xfrm>
            <a:off x="2044168" y="1006154"/>
            <a:ext cx="8710541" cy="4936490"/>
          </a:xfrm>
          <a:prstGeom prst="rect">
            <a:avLst/>
          </a:prstGeom>
        </p:spPr>
        <p:txBody>
          <a:bodyPr lIns="0" tIns="0" rIns="0" bIns="0" rtlCol="0" anchor="t">
            <a:spAutoFit/>
          </a:bodyPr>
          <a:lstStyle/>
          <a:p>
            <a:pPr algn="l">
              <a:lnSpc>
                <a:spcPts val="3359"/>
              </a:lnSpc>
              <a:spcBef>
                <a:spcPct val="0"/>
              </a:spcBef>
            </a:pPr>
            <a:endParaRPr/>
          </a:p>
          <a:p>
            <a:pPr algn="l">
              <a:lnSpc>
                <a:spcPts val="3359"/>
              </a:lnSpc>
              <a:spcBef>
                <a:spcPct val="0"/>
              </a:spcBef>
            </a:pPr>
            <a:r>
              <a:rPr lang="en-US" sz="2399" b="1" i="1">
                <a:solidFill>
                  <a:srgbClr val="000000"/>
                </a:solidFill>
                <a:latin typeface="Inter Bold Italics"/>
                <a:ea typeface="Inter Bold Italics"/>
                <a:cs typeface="Inter Bold Italics"/>
                <a:sym typeface="Inter Bold Italics"/>
              </a:rPr>
              <a:t>2. Add Values to each Segment:</a:t>
            </a:r>
          </a:p>
          <a:p>
            <a:pPr algn="l">
              <a:lnSpc>
                <a:spcPts val="2659"/>
              </a:lnSpc>
              <a:spcBef>
                <a:spcPct val="0"/>
              </a:spcBef>
            </a:pPr>
            <a:endParaRPr lang="en-US" sz="2399" b="1" i="1">
              <a:solidFill>
                <a:srgbClr val="000000"/>
              </a:solidFill>
              <a:latin typeface="Inter Bold Italics"/>
              <a:ea typeface="Inter Bold Italics"/>
              <a:cs typeface="Inter Bold Italics"/>
              <a:sym typeface="Inter Bold Italics"/>
            </a:endParaRPr>
          </a:p>
          <a:p>
            <a:pPr algn="l">
              <a:lnSpc>
                <a:spcPts val="2939"/>
              </a:lnSpc>
              <a:spcBef>
                <a:spcPct val="0"/>
              </a:spcBef>
            </a:pPr>
            <a:r>
              <a:rPr lang="en-US" sz="2099" b="1">
                <a:solidFill>
                  <a:srgbClr val="000000"/>
                </a:solidFill>
                <a:latin typeface="Inter Bold"/>
                <a:ea typeface="Inter Bold"/>
                <a:cs typeface="Inter Bold"/>
                <a:sym typeface="Inter Bold"/>
              </a:rPr>
              <a:t>Path:</a:t>
            </a:r>
          </a:p>
          <a:p>
            <a:pPr algn="l">
              <a:lnSpc>
                <a:spcPts val="2659"/>
              </a:lnSpc>
              <a:spcBef>
                <a:spcPct val="0"/>
              </a:spcBef>
            </a:pPr>
            <a:r>
              <a:rPr lang="en-US" sz="1899">
                <a:solidFill>
                  <a:srgbClr val="000000"/>
                </a:solidFill>
                <a:latin typeface="Inter"/>
                <a:ea typeface="Inter"/>
                <a:cs typeface="Inter"/>
                <a:sym typeface="Inter"/>
              </a:rPr>
              <a:t> Set Up → Financial → Flexfields → Key → Values.</a:t>
            </a:r>
          </a:p>
          <a:p>
            <a:pPr algn="l">
              <a:lnSpc>
                <a:spcPts val="2659"/>
              </a:lnSpc>
              <a:spcBef>
                <a:spcPct val="0"/>
              </a:spcBef>
            </a:pPr>
            <a:endParaRPr lang="en-US" sz="1899">
              <a:solidFill>
                <a:srgbClr val="000000"/>
              </a:solidFill>
              <a:latin typeface="Inter"/>
              <a:ea typeface="Inter"/>
              <a:cs typeface="Inter"/>
              <a:sym typeface="Inter"/>
            </a:endParaRP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Choose the Application as General Ledger, the title as Accounting Flexfield, select the Created structure then identify each segment.</a:t>
            </a:r>
          </a:p>
          <a:p>
            <a:pPr marL="410209" lvl="1" indent="-205105" algn="l">
              <a:lnSpc>
                <a:spcPts val="3191"/>
              </a:lnSpc>
              <a:buFont typeface="Arial"/>
              <a:buChar char="•"/>
            </a:pPr>
            <a:r>
              <a:rPr lang="en-US" sz="1899">
                <a:solidFill>
                  <a:srgbClr val="000000"/>
                </a:solidFill>
                <a:latin typeface="Inter"/>
                <a:ea typeface="Inter"/>
                <a:cs typeface="Inter"/>
                <a:sym typeface="Inter"/>
              </a:rPr>
              <a:t> Click Find to add the Values.</a:t>
            </a:r>
          </a:p>
          <a:p>
            <a:pPr marL="410209" lvl="1" indent="-205105" algn="l">
              <a:lnSpc>
                <a:spcPts val="3191"/>
              </a:lnSpc>
              <a:buFont typeface="Arial"/>
              <a:buChar char="•"/>
            </a:pPr>
            <a:r>
              <a:rPr lang="en-US" sz="1899">
                <a:solidFill>
                  <a:srgbClr val="000000"/>
                </a:solidFill>
                <a:latin typeface="Inter"/>
                <a:ea typeface="Inter"/>
                <a:cs typeface="Inter"/>
                <a:sym typeface="Inter"/>
              </a:rPr>
              <a:t>Enter the values and description </a:t>
            </a:r>
          </a:p>
          <a:p>
            <a:pPr marL="410209" lvl="1" indent="-205105" algn="l">
              <a:lnSpc>
                <a:spcPts val="3191"/>
              </a:lnSpc>
              <a:buFont typeface="Arial"/>
              <a:buChar char="•"/>
            </a:pPr>
            <a:r>
              <a:rPr lang="en-US" sz="1899">
                <a:solidFill>
                  <a:srgbClr val="000000"/>
                </a:solidFill>
                <a:latin typeface="Inter"/>
                <a:ea typeface="Inter"/>
                <a:cs typeface="Inter"/>
                <a:sym typeface="Inter"/>
              </a:rPr>
              <a:t>Select Yes in the Qualifier section for “allow Post and allow budget”.</a:t>
            </a: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Click define Child Ranges.</a:t>
            </a:r>
          </a:p>
          <a:p>
            <a:pPr algn="l">
              <a:lnSpc>
                <a:spcPts val="2659"/>
              </a:lnSpc>
              <a:spcBef>
                <a:spcPct val="0"/>
              </a:spcBef>
            </a:pPr>
            <a:endParaRPr lang="en-US" sz="1899">
              <a:solidFill>
                <a:srgbClr val="000000"/>
              </a:solidFill>
              <a:latin typeface="Inter"/>
              <a:ea typeface="Inter"/>
              <a:cs typeface="Inter"/>
              <a:sym typeface="Inter"/>
            </a:endParaRPr>
          </a:p>
        </p:txBody>
      </p:sp>
      <p:sp>
        <p:nvSpPr>
          <p:cNvPr id="22" name="TextBox 22"/>
          <p:cNvSpPr txBox="1"/>
          <p:nvPr/>
        </p:nvSpPr>
        <p:spPr>
          <a:xfrm>
            <a:off x="2044168" y="596245"/>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
        <p:nvSpPr>
          <p:cNvPr id="23" name="Freeform 23"/>
          <p:cNvSpPr/>
          <p:nvPr/>
        </p:nvSpPr>
        <p:spPr>
          <a:xfrm rot="-1646673" flipH="1">
            <a:off x="10234411" y="9326211"/>
            <a:ext cx="1296174" cy="366169"/>
          </a:xfrm>
          <a:custGeom>
            <a:avLst/>
            <a:gdLst/>
            <a:ahLst/>
            <a:cxnLst/>
            <a:rect l="l" t="t" r="r" b="b"/>
            <a:pathLst>
              <a:path w="1296174" h="366169">
                <a:moveTo>
                  <a:pt x="1296174" y="0"/>
                </a:moveTo>
                <a:lnTo>
                  <a:pt x="0" y="0"/>
                </a:lnTo>
                <a:lnTo>
                  <a:pt x="0" y="366169"/>
                </a:lnTo>
                <a:lnTo>
                  <a:pt x="1296174" y="366169"/>
                </a:lnTo>
                <a:lnTo>
                  <a:pt x="129617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Freeform 24"/>
          <p:cNvSpPr/>
          <p:nvPr/>
        </p:nvSpPr>
        <p:spPr>
          <a:xfrm rot="1492355">
            <a:off x="4165000" y="9273135"/>
            <a:ext cx="1294736" cy="1019197"/>
          </a:xfrm>
          <a:custGeom>
            <a:avLst/>
            <a:gdLst/>
            <a:ahLst/>
            <a:cxnLst/>
            <a:rect l="l" t="t" r="r" b="b"/>
            <a:pathLst>
              <a:path w="1294736" h="1019197">
                <a:moveTo>
                  <a:pt x="0" y="0"/>
                </a:moveTo>
                <a:lnTo>
                  <a:pt x="1294736" y="0"/>
                </a:lnTo>
                <a:lnTo>
                  <a:pt x="1294736" y="1019198"/>
                </a:lnTo>
                <a:lnTo>
                  <a:pt x="0" y="10191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754708" y="2549820"/>
            <a:ext cx="6490748" cy="1896782"/>
          </a:xfrm>
          <a:custGeom>
            <a:avLst/>
            <a:gdLst/>
            <a:ahLst/>
            <a:cxnLst/>
            <a:rect l="l" t="t" r="r" b="b"/>
            <a:pathLst>
              <a:path w="6490748" h="1896782">
                <a:moveTo>
                  <a:pt x="0" y="0"/>
                </a:moveTo>
                <a:lnTo>
                  <a:pt x="6490749" y="0"/>
                </a:lnTo>
                <a:lnTo>
                  <a:pt x="6490749" y="1896782"/>
                </a:lnTo>
                <a:lnTo>
                  <a:pt x="0" y="1896782"/>
                </a:lnTo>
                <a:lnTo>
                  <a:pt x="0" y="0"/>
                </a:lnTo>
                <a:close/>
              </a:path>
            </a:pathLst>
          </a:custGeom>
          <a:blipFill>
            <a:blip r:embed="rId5"/>
            <a:stretch>
              <a:fillRect t="-128872"/>
            </a:stretch>
          </a:blipFill>
        </p:spPr>
        <p:txBody>
          <a:bodyPr/>
          <a:lstStyle/>
          <a:p>
            <a:endParaRPr lang="en-US"/>
          </a:p>
        </p:txBody>
      </p:sp>
      <p:sp>
        <p:nvSpPr>
          <p:cNvPr id="13" name="Freeform 13"/>
          <p:cNvSpPr/>
          <p:nvPr/>
        </p:nvSpPr>
        <p:spPr>
          <a:xfrm rot="1492355">
            <a:off x="11628501" y="3706402"/>
            <a:ext cx="1197921" cy="942986"/>
          </a:xfrm>
          <a:custGeom>
            <a:avLst/>
            <a:gdLst/>
            <a:ahLst/>
            <a:cxnLst/>
            <a:rect l="l" t="t" r="r" b="b"/>
            <a:pathLst>
              <a:path w="1197921" h="942986">
                <a:moveTo>
                  <a:pt x="0" y="0"/>
                </a:moveTo>
                <a:lnTo>
                  <a:pt x="1197921" y="0"/>
                </a:lnTo>
                <a:lnTo>
                  <a:pt x="1197921" y="942986"/>
                </a:lnTo>
                <a:lnTo>
                  <a:pt x="0" y="9429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0368065" y="4859807"/>
            <a:ext cx="7476163" cy="2165675"/>
          </a:xfrm>
          <a:custGeom>
            <a:avLst/>
            <a:gdLst/>
            <a:ahLst/>
            <a:cxnLst/>
            <a:rect l="l" t="t" r="r" b="b"/>
            <a:pathLst>
              <a:path w="7476163" h="2165675">
                <a:moveTo>
                  <a:pt x="0" y="0"/>
                </a:moveTo>
                <a:lnTo>
                  <a:pt x="7476163" y="0"/>
                </a:lnTo>
                <a:lnTo>
                  <a:pt x="7476163" y="2165674"/>
                </a:lnTo>
                <a:lnTo>
                  <a:pt x="0" y="2165674"/>
                </a:lnTo>
                <a:lnTo>
                  <a:pt x="0" y="0"/>
                </a:lnTo>
                <a:close/>
              </a:path>
            </a:pathLst>
          </a:custGeom>
          <a:blipFill>
            <a:blip r:embed="rId8"/>
            <a:stretch>
              <a:fillRect b="-132217"/>
            </a:stretch>
          </a:blipFill>
        </p:spPr>
        <p:txBody>
          <a:bodyPr/>
          <a:lstStyle/>
          <a:p>
            <a:endParaRPr lang="en-US"/>
          </a:p>
        </p:txBody>
      </p:sp>
      <p:sp>
        <p:nvSpPr>
          <p:cNvPr id="15" name="Freeform 15"/>
          <p:cNvSpPr/>
          <p:nvPr/>
        </p:nvSpPr>
        <p:spPr>
          <a:xfrm rot="10722810">
            <a:off x="12086052" y="4621228"/>
            <a:ext cx="282820" cy="883812"/>
          </a:xfrm>
          <a:custGeom>
            <a:avLst/>
            <a:gdLst/>
            <a:ahLst/>
            <a:cxnLst/>
            <a:rect l="l" t="t" r="r" b="b"/>
            <a:pathLst>
              <a:path w="282820" h="883812">
                <a:moveTo>
                  <a:pt x="0" y="0"/>
                </a:moveTo>
                <a:lnTo>
                  <a:pt x="282819" y="0"/>
                </a:lnTo>
                <a:lnTo>
                  <a:pt x="282819" y="883812"/>
                </a:lnTo>
                <a:lnTo>
                  <a:pt x="0" y="8838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2044168" y="2139629"/>
            <a:ext cx="8710541" cy="2669540"/>
          </a:xfrm>
          <a:prstGeom prst="rect">
            <a:avLst/>
          </a:prstGeom>
        </p:spPr>
        <p:txBody>
          <a:bodyPr lIns="0" tIns="0" rIns="0" bIns="0" rtlCol="0" anchor="t">
            <a:spAutoFit/>
          </a:bodyPr>
          <a:lstStyle/>
          <a:p>
            <a:pPr algn="l">
              <a:lnSpc>
                <a:spcPts val="3359"/>
              </a:lnSpc>
              <a:spcBef>
                <a:spcPct val="0"/>
              </a:spcBef>
            </a:pPr>
            <a:endParaRPr/>
          </a:p>
          <a:p>
            <a:pPr algn="l">
              <a:lnSpc>
                <a:spcPts val="3359"/>
              </a:lnSpc>
              <a:spcBef>
                <a:spcPct val="0"/>
              </a:spcBef>
            </a:pPr>
            <a:r>
              <a:rPr lang="en-US" sz="2399" b="1" i="1">
                <a:solidFill>
                  <a:srgbClr val="000000"/>
                </a:solidFill>
                <a:latin typeface="Inter Bold Italics"/>
                <a:ea typeface="Inter Bold Italics"/>
                <a:cs typeface="Inter Bold Italics"/>
                <a:sym typeface="Inter Bold Italics"/>
              </a:rPr>
              <a:t>2. Add Values to each Segment:</a:t>
            </a:r>
          </a:p>
          <a:p>
            <a:pPr algn="l">
              <a:lnSpc>
                <a:spcPts val="2659"/>
              </a:lnSpc>
              <a:spcBef>
                <a:spcPct val="0"/>
              </a:spcBef>
            </a:pPr>
            <a:endParaRPr lang="en-US" sz="2399" b="1" i="1">
              <a:solidFill>
                <a:srgbClr val="000000"/>
              </a:solidFill>
              <a:latin typeface="Inter Bold Italics"/>
              <a:ea typeface="Inter Bold Italics"/>
              <a:cs typeface="Inter Bold Italics"/>
              <a:sym typeface="Inter Bold Italics"/>
            </a:endParaRPr>
          </a:p>
          <a:p>
            <a:pPr algn="l">
              <a:lnSpc>
                <a:spcPts val="2939"/>
              </a:lnSpc>
              <a:spcBef>
                <a:spcPct val="0"/>
              </a:spcBef>
            </a:pPr>
            <a:endParaRPr lang="en-US" sz="2399" b="1" i="1">
              <a:solidFill>
                <a:srgbClr val="000000"/>
              </a:solidFill>
              <a:latin typeface="Inter Bold Italics"/>
              <a:ea typeface="Inter Bold Italics"/>
              <a:cs typeface="Inter Bold Italics"/>
              <a:sym typeface="Inter Bold Italics"/>
            </a:endParaRP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Define the child values under the selected Parent using a range </a:t>
            </a: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Save your work </a:t>
            </a:r>
          </a:p>
          <a:p>
            <a:pPr algn="l">
              <a:lnSpc>
                <a:spcPts val="2659"/>
              </a:lnSpc>
              <a:spcBef>
                <a:spcPct val="0"/>
              </a:spcBef>
            </a:pPr>
            <a:endParaRPr lang="en-US" sz="1899">
              <a:solidFill>
                <a:srgbClr val="000000"/>
              </a:solidFill>
              <a:latin typeface="Inter"/>
              <a:ea typeface="Inter"/>
              <a:cs typeface="Inter"/>
              <a:sym typeface="Inter"/>
            </a:endParaRPr>
          </a:p>
        </p:txBody>
      </p:sp>
      <p:sp>
        <p:nvSpPr>
          <p:cNvPr id="17" name="TextBox 17"/>
          <p:cNvSpPr txBox="1"/>
          <p:nvPr/>
        </p:nvSpPr>
        <p:spPr>
          <a:xfrm>
            <a:off x="2044168" y="596245"/>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
        <p:nvSpPr>
          <p:cNvPr id="18" name="TextBox 18"/>
          <p:cNvSpPr txBox="1"/>
          <p:nvPr/>
        </p:nvSpPr>
        <p:spPr>
          <a:xfrm>
            <a:off x="2063619" y="6104569"/>
            <a:ext cx="7971070" cy="3260090"/>
          </a:xfrm>
          <a:prstGeom prst="rect">
            <a:avLst/>
          </a:prstGeom>
        </p:spPr>
        <p:txBody>
          <a:bodyPr lIns="0" tIns="0" rIns="0" bIns="0" rtlCol="0" anchor="t">
            <a:spAutoFit/>
          </a:bodyPr>
          <a:lstStyle/>
          <a:p>
            <a:pPr algn="l">
              <a:lnSpc>
                <a:spcPts val="3359"/>
              </a:lnSpc>
            </a:pPr>
            <a:r>
              <a:rPr lang="en-US" sz="2399" b="1" i="1">
                <a:solidFill>
                  <a:srgbClr val="000000"/>
                </a:solidFill>
                <a:latin typeface="Inter Bold Italics"/>
                <a:ea typeface="Inter Bold Italics"/>
                <a:cs typeface="Inter Bold Italics"/>
                <a:sym typeface="Inter Bold Italics"/>
              </a:rPr>
              <a:t>NOTES :</a:t>
            </a:r>
          </a:p>
          <a:p>
            <a:pPr algn="l">
              <a:lnSpc>
                <a:spcPts val="3359"/>
              </a:lnSpc>
            </a:pPr>
            <a:endParaRPr lang="en-US" sz="2399" b="1" i="1">
              <a:solidFill>
                <a:srgbClr val="000000"/>
              </a:solidFill>
              <a:latin typeface="Inter Bold Italics"/>
              <a:ea typeface="Inter Bold Italics"/>
              <a:cs typeface="Inter Bold Italics"/>
              <a:sym typeface="Inter Bold Italics"/>
            </a:endParaRPr>
          </a:p>
          <a:p>
            <a:pPr marL="518157" lvl="1" indent="-259078" algn="l">
              <a:lnSpc>
                <a:spcPts val="3359"/>
              </a:lnSpc>
              <a:buFont typeface="Arial"/>
              <a:buChar char="•"/>
            </a:pPr>
            <a:r>
              <a:rPr lang="en-US" sz="2399">
                <a:solidFill>
                  <a:srgbClr val="000000"/>
                </a:solidFill>
                <a:latin typeface="Inter"/>
                <a:ea typeface="Inter"/>
                <a:cs typeface="Inter"/>
                <a:sym typeface="Inter"/>
              </a:rPr>
              <a:t>Parent values are used for grouping and reporting and cannot be used directly in transactions.</a:t>
            </a:r>
          </a:p>
          <a:p>
            <a:pPr algn="l">
              <a:lnSpc>
                <a:spcPts val="3359"/>
              </a:lnSpc>
            </a:pPr>
            <a:endParaRPr lang="en-US" sz="2399">
              <a:solidFill>
                <a:srgbClr val="000000"/>
              </a:solidFill>
              <a:latin typeface="Inter"/>
              <a:ea typeface="Inter"/>
              <a:cs typeface="Inter"/>
              <a:sym typeface="Inter"/>
            </a:endParaRPr>
          </a:p>
          <a:p>
            <a:pPr marL="518157" lvl="1" indent="-259078" algn="l">
              <a:lnSpc>
                <a:spcPts val="3359"/>
              </a:lnSpc>
              <a:spcBef>
                <a:spcPct val="0"/>
              </a:spcBef>
              <a:buFont typeface="Arial"/>
              <a:buChar char="•"/>
            </a:pPr>
            <a:r>
              <a:rPr lang="en-US" sz="2399">
                <a:solidFill>
                  <a:srgbClr val="000000"/>
                </a:solidFill>
                <a:latin typeface="Inter"/>
                <a:ea typeface="Inter"/>
                <a:cs typeface="Inter"/>
                <a:sym typeface="Inter"/>
              </a:rPr>
              <a:t>Child values are detailed and transactions usable values. </a:t>
            </a:r>
          </a:p>
          <a:p>
            <a:pPr algn="l">
              <a:lnSpc>
                <a:spcPts val="2659"/>
              </a:lnSpc>
              <a:spcBef>
                <a:spcPct val="0"/>
              </a:spcBef>
            </a:pPr>
            <a:endParaRPr lang="en-US" sz="2399">
              <a:solidFill>
                <a:srgbClr val="000000"/>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070560" y="1209655"/>
            <a:ext cx="6565628" cy="3667236"/>
          </a:xfrm>
          <a:custGeom>
            <a:avLst/>
            <a:gdLst/>
            <a:ahLst/>
            <a:cxnLst/>
            <a:rect l="l" t="t" r="r" b="b"/>
            <a:pathLst>
              <a:path w="6565628" h="3667236">
                <a:moveTo>
                  <a:pt x="0" y="0"/>
                </a:moveTo>
                <a:lnTo>
                  <a:pt x="6565628" y="0"/>
                </a:lnTo>
                <a:lnTo>
                  <a:pt x="6565628" y="3667236"/>
                </a:lnTo>
                <a:lnTo>
                  <a:pt x="0" y="3667236"/>
                </a:lnTo>
                <a:lnTo>
                  <a:pt x="0" y="0"/>
                </a:lnTo>
                <a:close/>
              </a:path>
            </a:pathLst>
          </a:custGeom>
          <a:blipFill>
            <a:blip r:embed="rId5"/>
            <a:stretch>
              <a:fillRect l="-1030" r="-1030"/>
            </a:stretch>
          </a:blipFill>
        </p:spPr>
        <p:txBody>
          <a:bodyPr/>
          <a:lstStyle/>
          <a:p>
            <a:endParaRPr lang="en-US"/>
          </a:p>
        </p:txBody>
      </p:sp>
      <p:sp>
        <p:nvSpPr>
          <p:cNvPr id="13" name="Freeform 13"/>
          <p:cNvSpPr/>
          <p:nvPr/>
        </p:nvSpPr>
        <p:spPr>
          <a:xfrm rot="1492355">
            <a:off x="15445729" y="3940934"/>
            <a:ext cx="744626" cy="586159"/>
          </a:xfrm>
          <a:custGeom>
            <a:avLst/>
            <a:gdLst/>
            <a:ahLst/>
            <a:cxnLst/>
            <a:rect l="l" t="t" r="r" b="b"/>
            <a:pathLst>
              <a:path w="744626" h="586159">
                <a:moveTo>
                  <a:pt x="0" y="0"/>
                </a:moveTo>
                <a:lnTo>
                  <a:pt x="744627" y="0"/>
                </a:lnTo>
                <a:lnTo>
                  <a:pt x="744627" y="586159"/>
                </a:lnTo>
                <a:lnTo>
                  <a:pt x="0" y="586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rot="1317803" flipH="1">
            <a:off x="8132471" y="8013250"/>
            <a:ext cx="1296174" cy="366169"/>
          </a:xfrm>
          <a:custGeom>
            <a:avLst/>
            <a:gdLst/>
            <a:ahLst/>
            <a:cxnLst/>
            <a:rect l="l" t="t" r="r" b="b"/>
            <a:pathLst>
              <a:path w="1296174" h="366169">
                <a:moveTo>
                  <a:pt x="1296174" y="0"/>
                </a:moveTo>
                <a:lnTo>
                  <a:pt x="0" y="0"/>
                </a:lnTo>
                <a:lnTo>
                  <a:pt x="0" y="366170"/>
                </a:lnTo>
                <a:lnTo>
                  <a:pt x="1296174" y="366170"/>
                </a:lnTo>
                <a:lnTo>
                  <a:pt x="129617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5" name="Group 15"/>
          <p:cNvGrpSpPr/>
          <p:nvPr/>
        </p:nvGrpSpPr>
        <p:grpSpPr>
          <a:xfrm>
            <a:off x="15356994" y="1935528"/>
            <a:ext cx="767734" cy="923495"/>
            <a:chOff x="0" y="0"/>
            <a:chExt cx="1023645" cy="1231326"/>
          </a:xfrm>
        </p:grpSpPr>
        <p:sp>
          <p:nvSpPr>
            <p:cNvPr id="16" name="Freeform 16"/>
            <p:cNvSpPr/>
            <p:nvPr/>
          </p:nvSpPr>
          <p:spPr>
            <a:xfrm rot="-5400000">
              <a:off x="348039" y="-348039"/>
              <a:ext cx="327567" cy="1023645"/>
            </a:xfrm>
            <a:custGeom>
              <a:avLst/>
              <a:gdLst/>
              <a:ahLst/>
              <a:cxnLst/>
              <a:rect l="l" t="t" r="r" b="b"/>
              <a:pathLst>
                <a:path w="327567" h="1023645">
                  <a:moveTo>
                    <a:pt x="0" y="0"/>
                  </a:moveTo>
                  <a:lnTo>
                    <a:pt x="327567" y="0"/>
                  </a:lnTo>
                  <a:lnTo>
                    <a:pt x="327567" y="1023645"/>
                  </a:lnTo>
                  <a:lnTo>
                    <a:pt x="0" y="10236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Freeform 17"/>
            <p:cNvSpPr/>
            <p:nvPr/>
          </p:nvSpPr>
          <p:spPr>
            <a:xfrm rot="-5400000">
              <a:off x="348039" y="103841"/>
              <a:ext cx="327567" cy="1023645"/>
            </a:xfrm>
            <a:custGeom>
              <a:avLst/>
              <a:gdLst/>
              <a:ahLst/>
              <a:cxnLst/>
              <a:rect l="l" t="t" r="r" b="b"/>
              <a:pathLst>
                <a:path w="327567" h="1023645">
                  <a:moveTo>
                    <a:pt x="0" y="0"/>
                  </a:moveTo>
                  <a:lnTo>
                    <a:pt x="327567" y="0"/>
                  </a:lnTo>
                  <a:lnTo>
                    <a:pt x="327567" y="1023645"/>
                  </a:lnTo>
                  <a:lnTo>
                    <a:pt x="0" y="10236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Freeform 18"/>
            <p:cNvSpPr/>
            <p:nvPr/>
          </p:nvSpPr>
          <p:spPr>
            <a:xfrm rot="-5400000">
              <a:off x="348039" y="555720"/>
              <a:ext cx="327567" cy="1023645"/>
            </a:xfrm>
            <a:custGeom>
              <a:avLst/>
              <a:gdLst/>
              <a:ahLst/>
              <a:cxnLst/>
              <a:rect l="l" t="t" r="r" b="b"/>
              <a:pathLst>
                <a:path w="327567" h="1023645">
                  <a:moveTo>
                    <a:pt x="0" y="0"/>
                  </a:moveTo>
                  <a:lnTo>
                    <a:pt x="327567" y="0"/>
                  </a:lnTo>
                  <a:lnTo>
                    <a:pt x="327567" y="1023646"/>
                  </a:lnTo>
                  <a:lnTo>
                    <a:pt x="0" y="1023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sp>
        <p:nvSpPr>
          <p:cNvPr id="19" name="Freeform 19"/>
          <p:cNvSpPr/>
          <p:nvPr/>
        </p:nvSpPr>
        <p:spPr>
          <a:xfrm>
            <a:off x="9541969" y="5361914"/>
            <a:ext cx="5825665" cy="3896386"/>
          </a:xfrm>
          <a:custGeom>
            <a:avLst/>
            <a:gdLst/>
            <a:ahLst/>
            <a:cxnLst/>
            <a:rect l="l" t="t" r="r" b="b"/>
            <a:pathLst>
              <a:path w="5825665" h="3896386">
                <a:moveTo>
                  <a:pt x="0" y="0"/>
                </a:moveTo>
                <a:lnTo>
                  <a:pt x="5825664" y="0"/>
                </a:lnTo>
                <a:lnTo>
                  <a:pt x="5825664" y="3896386"/>
                </a:lnTo>
                <a:lnTo>
                  <a:pt x="0" y="3896386"/>
                </a:lnTo>
                <a:lnTo>
                  <a:pt x="0" y="0"/>
                </a:lnTo>
                <a:close/>
              </a:path>
            </a:pathLst>
          </a:custGeom>
          <a:blipFill>
            <a:blip r:embed="rId12"/>
            <a:stretch>
              <a:fillRect l="-253" r="-253"/>
            </a:stretch>
          </a:blipFill>
        </p:spPr>
        <p:txBody>
          <a:bodyPr/>
          <a:lstStyle/>
          <a:p>
            <a:endParaRPr lang="en-US"/>
          </a:p>
        </p:txBody>
      </p:sp>
      <p:sp>
        <p:nvSpPr>
          <p:cNvPr id="20" name="Freeform 20"/>
          <p:cNvSpPr/>
          <p:nvPr/>
        </p:nvSpPr>
        <p:spPr>
          <a:xfrm rot="-2124820" flipH="1">
            <a:off x="15353823" y="5403365"/>
            <a:ext cx="1296174" cy="366169"/>
          </a:xfrm>
          <a:custGeom>
            <a:avLst/>
            <a:gdLst/>
            <a:ahLst/>
            <a:cxnLst/>
            <a:rect l="l" t="t" r="r" b="b"/>
            <a:pathLst>
              <a:path w="1296174" h="366169">
                <a:moveTo>
                  <a:pt x="1296175" y="0"/>
                </a:moveTo>
                <a:lnTo>
                  <a:pt x="0" y="0"/>
                </a:lnTo>
                <a:lnTo>
                  <a:pt x="0" y="366169"/>
                </a:lnTo>
                <a:lnTo>
                  <a:pt x="1296175" y="366169"/>
                </a:lnTo>
                <a:lnTo>
                  <a:pt x="129617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rot="1492355">
            <a:off x="10472085" y="8702599"/>
            <a:ext cx="1118595" cy="880541"/>
          </a:xfrm>
          <a:custGeom>
            <a:avLst/>
            <a:gdLst/>
            <a:ahLst/>
            <a:cxnLst/>
            <a:rect l="l" t="t" r="r" b="b"/>
            <a:pathLst>
              <a:path w="1118595" h="880541">
                <a:moveTo>
                  <a:pt x="0" y="0"/>
                </a:moveTo>
                <a:lnTo>
                  <a:pt x="1118595" y="0"/>
                </a:lnTo>
                <a:lnTo>
                  <a:pt x="1118595" y="880541"/>
                </a:lnTo>
                <a:lnTo>
                  <a:pt x="0" y="8805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Freeform 22"/>
          <p:cNvSpPr/>
          <p:nvPr/>
        </p:nvSpPr>
        <p:spPr>
          <a:xfrm>
            <a:off x="2245551" y="3811523"/>
            <a:ext cx="6521718" cy="3972621"/>
          </a:xfrm>
          <a:custGeom>
            <a:avLst/>
            <a:gdLst/>
            <a:ahLst/>
            <a:cxnLst/>
            <a:rect l="l" t="t" r="r" b="b"/>
            <a:pathLst>
              <a:path w="6521718" h="3972621">
                <a:moveTo>
                  <a:pt x="0" y="0"/>
                </a:moveTo>
                <a:lnTo>
                  <a:pt x="6521718" y="0"/>
                </a:lnTo>
                <a:lnTo>
                  <a:pt x="6521718" y="3972621"/>
                </a:lnTo>
                <a:lnTo>
                  <a:pt x="0" y="3972621"/>
                </a:lnTo>
                <a:lnTo>
                  <a:pt x="0" y="0"/>
                </a:lnTo>
                <a:close/>
              </a:path>
            </a:pathLst>
          </a:custGeom>
          <a:blipFill>
            <a:blip r:embed="rId13"/>
            <a:stretch>
              <a:fillRect l="-2533" r="-17161" b="-28096"/>
            </a:stretch>
          </a:blipFill>
        </p:spPr>
        <p:txBody>
          <a:bodyPr/>
          <a:lstStyle/>
          <a:p>
            <a:endParaRPr lang="en-US"/>
          </a:p>
        </p:txBody>
      </p:sp>
      <p:sp>
        <p:nvSpPr>
          <p:cNvPr id="23" name="TextBox 23"/>
          <p:cNvSpPr txBox="1"/>
          <p:nvPr/>
        </p:nvSpPr>
        <p:spPr>
          <a:xfrm>
            <a:off x="2033264" y="1381926"/>
            <a:ext cx="8710541" cy="2383790"/>
          </a:xfrm>
          <a:prstGeom prst="rect">
            <a:avLst/>
          </a:prstGeom>
        </p:spPr>
        <p:txBody>
          <a:bodyPr lIns="0" tIns="0" rIns="0" bIns="0" rtlCol="0" anchor="t">
            <a:spAutoFit/>
          </a:bodyPr>
          <a:lstStyle/>
          <a:p>
            <a:pPr algn="l">
              <a:lnSpc>
                <a:spcPts val="3359"/>
              </a:lnSpc>
              <a:spcBef>
                <a:spcPct val="0"/>
              </a:spcBef>
            </a:pPr>
            <a:endParaRPr/>
          </a:p>
          <a:p>
            <a:pPr algn="l">
              <a:lnSpc>
                <a:spcPts val="3359"/>
              </a:lnSpc>
              <a:spcBef>
                <a:spcPct val="0"/>
              </a:spcBef>
            </a:pPr>
            <a:r>
              <a:rPr lang="en-US" sz="2399" b="1" i="1">
                <a:solidFill>
                  <a:srgbClr val="000000"/>
                </a:solidFill>
                <a:latin typeface="Inter Bold Italics"/>
                <a:ea typeface="Inter Bold Italics"/>
                <a:cs typeface="Inter Bold Italics"/>
                <a:sym typeface="Inter Bold Italics"/>
              </a:rPr>
              <a:t>2. Add Values to each Segment:</a:t>
            </a:r>
          </a:p>
          <a:p>
            <a:pPr algn="l">
              <a:lnSpc>
                <a:spcPts val="3359"/>
              </a:lnSpc>
              <a:spcBef>
                <a:spcPct val="0"/>
              </a:spcBef>
            </a:pPr>
            <a:endParaRPr lang="en-US" sz="2399" b="1" i="1">
              <a:solidFill>
                <a:srgbClr val="000000"/>
              </a:solidFill>
              <a:latin typeface="Inter Bold Italics"/>
              <a:ea typeface="Inter Bold Italics"/>
              <a:cs typeface="Inter Bold Italics"/>
              <a:sym typeface="Inter Bold Italics"/>
            </a:endParaRP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 Save your work and Repeat the same steps with the Cost Center segment.</a:t>
            </a:r>
          </a:p>
          <a:p>
            <a:pPr algn="l">
              <a:lnSpc>
                <a:spcPts val="2659"/>
              </a:lnSpc>
              <a:spcBef>
                <a:spcPct val="0"/>
              </a:spcBef>
            </a:pPr>
            <a:endParaRPr lang="en-US" sz="1899">
              <a:solidFill>
                <a:srgbClr val="000000"/>
              </a:solidFill>
              <a:latin typeface="Inter"/>
              <a:ea typeface="Inter"/>
              <a:cs typeface="Inter"/>
              <a:sym typeface="Inter"/>
            </a:endParaRPr>
          </a:p>
        </p:txBody>
      </p:sp>
      <p:sp>
        <p:nvSpPr>
          <p:cNvPr id="24" name="TextBox 24"/>
          <p:cNvSpPr txBox="1"/>
          <p:nvPr/>
        </p:nvSpPr>
        <p:spPr>
          <a:xfrm>
            <a:off x="2044168" y="596245"/>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070560" y="1209655"/>
            <a:ext cx="6565628" cy="3667236"/>
          </a:xfrm>
          <a:custGeom>
            <a:avLst/>
            <a:gdLst/>
            <a:ahLst/>
            <a:cxnLst/>
            <a:rect l="l" t="t" r="r" b="b"/>
            <a:pathLst>
              <a:path w="6565628" h="3667236">
                <a:moveTo>
                  <a:pt x="0" y="0"/>
                </a:moveTo>
                <a:lnTo>
                  <a:pt x="6565628" y="0"/>
                </a:lnTo>
                <a:lnTo>
                  <a:pt x="6565628" y="3667236"/>
                </a:lnTo>
                <a:lnTo>
                  <a:pt x="0" y="3667236"/>
                </a:lnTo>
                <a:lnTo>
                  <a:pt x="0" y="0"/>
                </a:lnTo>
                <a:close/>
              </a:path>
            </a:pathLst>
          </a:custGeom>
          <a:blipFill>
            <a:blip r:embed="rId5"/>
            <a:stretch>
              <a:fillRect l="-693" r="-693"/>
            </a:stretch>
          </a:blipFill>
        </p:spPr>
        <p:txBody>
          <a:bodyPr/>
          <a:lstStyle/>
          <a:p>
            <a:endParaRPr lang="en-US"/>
          </a:p>
        </p:txBody>
      </p:sp>
      <p:sp>
        <p:nvSpPr>
          <p:cNvPr id="13" name="Freeform 13"/>
          <p:cNvSpPr/>
          <p:nvPr/>
        </p:nvSpPr>
        <p:spPr>
          <a:xfrm rot="1492355">
            <a:off x="15445729" y="3940934"/>
            <a:ext cx="744626" cy="586159"/>
          </a:xfrm>
          <a:custGeom>
            <a:avLst/>
            <a:gdLst/>
            <a:ahLst/>
            <a:cxnLst/>
            <a:rect l="l" t="t" r="r" b="b"/>
            <a:pathLst>
              <a:path w="744626" h="586159">
                <a:moveTo>
                  <a:pt x="0" y="0"/>
                </a:moveTo>
                <a:lnTo>
                  <a:pt x="744627" y="0"/>
                </a:lnTo>
                <a:lnTo>
                  <a:pt x="744627" y="586159"/>
                </a:lnTo>
                <a:lnTo>
                  <a:pt x="0" y="586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4" name="Group 14"/>
          <p:cNvGrpSpPr/>
          <p:nvPr/>
        </p:nvGrpSpPr>
        <p:grpSpPr>
          <a:xfrm>
            <a:off x="15356994" y="1935528"/>
            <a:ext cx="767734" cy="923495"/>
            <a:chOff x="0" y="0"/>
            <a:chExt cx="1023645" cy="1231326"/>
          </a:xfrm>
        </p:grpSpPr>
        <p:sp>
          <p:nvSpPr>
            <p:cNvPr id="15" name="Freeform 15"/>
            <p:cNvSpPr/>
            <p:nvPr/>
          </p:nvSpPr>
          <p:spPr>
            <a:xfrm rot="-5400000">
              <a:off x="348039" y="-348039"/>
              <a:ext cx="327567" cy="1023645"/>
            </a:xfrm>
            <a:custGeom>
              <a:avLst/>
              <a:gdLst/>
              <a:ahLst/>
              <a:cxnLst/>
              <a:rect l="l" t="t" r="r" b="b"/>
              <a:pathLst>
                <a:path w="327567" h="1023645">
                  <a:moveTo>
                    <a:pt x="0" y="0"/>
                  </a:moveTo>
                  <a:lnTo>
                    <a:pt x="327567" y="0"/>
                  </a:lnTo>
                  <a:lnTo>
                    <a:pt x="327567" y="1023645"/>
                  </a:lnTo>
                  <a:lnTo>
                    <a:pt x="0" y="1023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rot="-5400000">
              <a:off x="348039" y="103841"/>
              <a:ext cx="327567" cy="1023645"/>
            </a:xfrm>
            <a:custGeom>
              <a:avLst/>
              <a:gdLst/>
              <a:ahLst/>
              <a:cxnLst/>
              <a:rect l="l" t="t" r="r" b="b"/>
              <a:pathLst>
                <a:path w="327567" h="1023645">
                  <a:moveTo>
                    <a:pt x="0" y="0"/>
                  </a:moveTo>
                  <a:lnTo>
                    <a:pt x="327567" y="0"/>
                  </a:lnTo>
                  <a:lnTo>
                    <a:pt x="327567" y="1023645"/>
                  </a:lnTo>
                  <a:lnTo>
                    <a:pt x="0" y="1023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rot="-5400000">
              <a:off x="348039" y="555720"/>
              <a:ext cx="327567" cy="1023645"/>
            </a:xfrm>
            <a:custGeom>
              <a:avLst/>
              <a:gdLst/>
              <a:ahLst/>
              <a:cxnLst/>
              <a:rect l="l" t="t" r="r" b="b"/>
              <a:pathLst>
                <a:path w="327567" h="1023645">
                  <a:moveTo>
                    <a:pt x="0" y="0"/>
                  </a:moveTo>
                  <a:lnTo>
                    <a:pt x="327567" y="0"/>
                  </a:lnTo>
                  <a:lnTo>
                    <a:pt x="327567" y="1023646"/>
                  </a:lnTo>
                  <a:lnTo>
                    <a:pt x="0" y="102364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18" name="Freeform 18"/>
          <p:cNvSpPr/>
          <p:nvPr/>
        </p:nvSpPr>
        <p:spPr>
          <a:xfrm>
            <a:off x="9541969" y="5361914"/>
            <a:ext cx="5825665" cy="3896386"/>
          </a:xfrm>
          <a:custGeom>
            <a:avLst/>
            <a:gdLst/>
            <a:ahLst/>
            <a:cxnLst/>
            <a:rect l="l" t="t" r="r" b="b"/>
            <a:pathLst>
              <a:path w="5825665" h="3896386">
                <a:moveTo>
                  <a:pt x="0" y="0"/>
                </a:moveTo>
                <a:lnTo>
                  <a:pt x="5825664" y="0"/>
                </a:lnTo>
                <a:lnTo>
                  <a:pt x="5825664" y="3896386"/>
                </a:lnTo>
                <a:lnTo>
                  <a:pt x="0" y="3896386"/>
                </a:lnTo>
                <a:lnTo>
                  <a:pt x="0" y="0"/>
                </a:lnTo>
                <a:close/>
              </a:path>
            </a:pathLst>
          </a:custGeom>
          <a:blipFill>
            <a:blip r:embed="rId10"/>
            <a:stretch>
              <a:fillRect t="-19" b="-19"/>
            </a:stretch>
          </a:blipFill>
        </p:spPr>
        <p:txBody>
          <a:bodyPr/>
          <a:lstStyle/>
          <a:p>
            <a:endParaRPr lang="en-US"/>
          </a:p>
        </p:txBody>
      </p:sp>
      <p:sp>
        <p:nvSpPr>
          <p:cNvPr id="19" name="Freeform 19"/>
          <p:cNvSpPr/>
          <p:nvPr/>
        </p:nvSpPr>
        <p:spPr>
          <a:xfrm rot="1630508" flipH="1">
            <a:off x="8067312" y="8500921"/>
            <a:ext cx="1296174" cy="366169"/>
          </a:xfrm>
          <a:custGeom>
            <a:avLst/>
            <a:gdLst/>
            <a:ahLst/>
            <a:cxnLst/>
            <a:rect l="l" t="t" r="r" b="b"/>
            <a:pathLst>
              <a:path w="1296174" h="366169">
                <a:moveTo>
                  <a:pt x="1296174" y="0"/>
                </a:moveTo>
                <a:lnTo>
                  <a:pt x="0" y="0"/>
                </a:lnTo>
                <a:lnTo>
                  <a:pt x="0" y="366169"/>
                </a:lnTo>
                <a:lnTo>
                  <a:pt x="1296174" y="366169"/>
                </a:lnTo>
                <a:lnTo>
                  <a:pt x="12961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Freeform 20"/>
          <p:cNvSpPr/>
          <p:nvPr/>
        </p:nvSpPr>
        <p:spPr>
          <a:xfrm>
            <a:off x="2312392" y="4876891"/>
            <a:ext cx="6403008" cy="3238303"/>
          </a:xfrm>
          <a:custGeom>
            <a:avLst/>
            <a:gdLst/>
            <a:ahLst/>
            <a:cxnLst/>
            <a:rect l="l" t="t" r="r" b="b"/>
            <a:pathLst>
              <a:path w="6403008" h="3238303">
                <a:moveTo>
                  <a:pt x="0" y="0"/>
                </a:moveTo>
                <a:lnTo>
                  <a:pt x="6403007" y="0"/>
                </a:lnTo>
                <a:lnTo>
                  <a:pt x="6403007" y="3238302"/>
                </a:lnTo>
                <a:lnTo>
                  <a:pt x="0" y="3238302"/>
                </a:lnTo>
                <a:lnTo>
                  <a:pt x="0" y="0"/>
                </a:lnTo>
                <a:close/>
              </a:path>
            </a:pathLst>
          </a:custGeom>
          <a:blipFill>
            <a:blip r:embed="rId13"/>
            <a:stretch>
              <a:fillRect/>
            </a:stretch>
          </a:blipFill>
        </p:spPr>
        <p:txBody>
          <a:bodyPr/>
          <a:lstStyle/>
          <a:p>
            <a:endParaRPr lang="en-US"/>
          </a:p>
        </p:txBody>
      </p:sp>
      <p:sp>
        <p:nvSpPr>
          <p:cNvPr id="21" name="TextBox 21"/>
          <p:cNvSpPr txBox="1"/>
          <p:nvPr/>
        </p:nvSpPr>
        <p:spPr>
          <a:xfrm>
            <a:off x="1926760" y="1292950"/>
            <a:ext cx="8037296" cy="3583940"/>
          </a:xfrm>
          <a:prstGeom prst="rect">
            <a:avLst/>
          </a:prstGeom>
        </p:spPr>
        <p:txBody>
          <a:bodyPr lIns="0" tIns="0" rIns="0" bIns="0" rtlCol="0" anchor="t">
            <a:spAutoFit/>
          </a:bodyPr>
          <a:lstStyle/>
          <a:p>
            <a:pPr algn="l">
              <a:lnSpc>
                <a:spcPts val="3359"/>
              </a:lnSpc>
              <a:spcBef>
                <a:spcPct val="0"/>
              </a:spcBef>
            </a:pPr>
            <a:endParaRPr/>
          </a:p>
          <a:p>
            <a:pPr algn="l">
              <a:lnSpc>
                <a:spcPts val="3359"/>
              </a:lnSpc>
              <a:spcBef>
                <a:spcPct val="0"/>
              </a:spcBef>
            </a:pPr>
            <a:r>
              <a:rPr lang="en-US" sz="2399" b="1" i="1">
                <a:solidFill>
                  <a:srgbClr val="000000"/>
                </a:solidFill>
                <a:latin typeface="Inter Bold Italics"/>
                <a:ea typeface="Inter Bold Italics"/>
                <a:cs typeface="Inter Bold Italics"/>
                <a:sym typeface="Inter Bold Italics"/>
              </a:rPr>
              <a:t>2. Add Values to each Segment:</a:t>
            </a:r>
          </a:p>
          <a:p>
            <a:pPr algn="l">
              <a:lnSpc>
                <a:spcPts val="3359"/>
              </a:lnSpc>
              <a:spcBef>
                <a:spcPct val="0"/>
              </a:spcBef>
            </a:pPr>
            <a:endParaRPr lang="en-US" sz="2399" b="1" i="1">
              <a:solidFill>
                <a:srgbClr val="000000"/>
              </a:solidFill>
              <a:latin typeface="Inter Bold Italics"/>
              <a:ea typeface="Inter Bold Italics"/>
              <a:cs typeface="Inter Bold Italics"/>
              <a:sym typeface="Inter Bold Italics"/>
            </a:endParaRP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 Save your work and Repeat the same steps with the Accounts Segment.</a:t>
            </a: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Identify the type of each account ( Asset, Liability, expense, etc ) From the Qualifiers </a:t>
            </a: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Define the Child Range for each Parent Account </a:t>
            </a:r>
          </a:p>
          <a:p>
            <a:pPr algn="l">
              <a:lnSpc>
                <a:spcPts val="2659"/>
              </a:lnSpc>
              <a:spcBef>
                <a:spcPct val="0"/>
              </a:spcBef>
            </a:pPr>
            <a:endParaRPr lang="en-US" sz="1899">
              <a:solidFill>
                <a:srgbClr val="000000"/>
              </a:solidFill>
              <a:latin typeface="Inter"/>
              <a:ea typeface="Inter"/>
              <a:cs typeface="Inter"/>
              <a:sym typeface="Inter"/>
            </a:endParaRPr>
          </a:p>
        </p:txBody>
      </p:sp>
      <p:sp>
        <p:nvSpPr>
          <p:cNvPr id="22" name="TextBox 22"/>
          <p:cNvSpPr txBox="1"/>
          <p:nvPr/>
        </p:nvSpPr>
        <p:spPr>
          <a:xfrm>
            <a:off x="2044168" y="596245"/>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
        <p:nvSpPr>
          <p:cNvPr id="23" name="Freeform 23"/>
          <p:cNvSpPr/>
          <p:nvPr/>
        </p:nvSpPr>
        <p:spPr>
          <a:xfrm rot="-2617966" flipH="1">
            <a:off x="15360673" y="5433538"/>
            <a:ext cx="1296174" cy="366169"/>
          </a:xfrm>
          <a:custGeom>
            <a:avLst/>
            <a:gdLst/>
            <a:ahLst/>
            <a:cxnLst/>
            <a:rect l="l" t="t" r="r" b="b"/>
            <a:pathLst>
              <a:path w="1296174" h="366169">
                <a:moveTo>
                  <a:pt x="1296174" y="0"/>
                </a:moveTo>
                <a:lnTo>
                  <a:pt x="0" y="0"/>
                </a:lnTo>
                <a:lnTo>
                  <a:pt x="0" y="366170"/>
                </a:lnTo>
                <a:lnTo>
                  <a:pt x="1296174" y="366170"/>
                </a:lnTo>
                <a:lnTo>
                  <a:pt x="1296174"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338784" y="1190090"/>
            <a:ext cx="6565628" cy="3667236"/>
          </a:xfrm>
          <a:custGeom>
            <a:avLst/>
            <a:gdLst/>
            <a:ahLst/>
            <a:cxnLst/>
            <a:rect l="l" t="t" r="r" b="b"/>
            <a:pathLst>
              <a:path w="6565628" h="3667236">
                <a:moveTo>
                  <a:pt x="0" y="0"/>
                </a:moveTo>
                <a:lnTo>
                  <a:pt x="6565628" y="0"/>
                </a:lnTo>
                <a:lnTo>
                  <a:pt x="6565628" y="3667235"/>
                </a:lnTo>
                <a:lnTo>
                  <a:pt x="0" y="3667235"/>
                </a:lnTo>
                <a:lnTo>
                  <a:pt x="0" y="0"/>
                </a:lnTo>
                <a:close/>
              </a:path>
            </a:pathLst>
          </a:custGeom>
          <a:blipFill>
            <a:blip r:embed="rId5"/>
            <a:stretch>
              <a:fillRect l="-526" r="-526"/>
            </a:stretch>
          </a:blipFill>
        </p:spPr>
        <p:txBody>
          <a:bodyPr/>
          <a:lstStyle/>
          <a:p>
            <a:endParaRPr lang="en-US"/>
          </a:p>
        </p:txBody>
      </p:sp>
      <p:sp>
        <p:nvSpPr>
          <p:cNvPr id="13" name="Freeform 13"/>
          <p:cNvSpPr/>
          <p:nvPr/>
        </p:nvSpPr>
        <p:spPr>
          <a:xfrm>
            <a:off x="9541969" y="5361914"/>
            <a:ext cx="5825665" cy="3896386"/>
          </a:xfrm>
          <a:custGeom>
            <a:avLst/>
            <a:gdLst/>
            <a:ahLst/>
            <a:cxnLst/>
            <a:rect l="l" t="t" r="r" b="b"/>
            <a:pathLst>
              <a:path w="5825665" h="3896386">
                <a:moveTo>
                  <a:pt x="0" y="0"/>
                </a:moveTo>
                <a:lnTo>
                  <a:pt x="5825664" y="0"/>
                </a:lnTo>
                <a:lnTo>
                  <a:pt x="5825664" y="3896386"/>
                </a:lnTo>
                <a:lnTo>
                  <a:pt x="0" y="3896386"/>
                </a:lnTo>
                <a:lnTo>
                  <a:pt x="0" y="0"/>
                </a:lnTo>
                <a:close/>
              </a:path>
            </a:pathLst>
          </a:custGeom>
          <a:blipFill>
            <a:blip r:embed="rId6"/>
            <a:stretch>
              <a:fillRect l="-391" r="-391"/>
            </a:stretch>
          </a:blipFill>
        </p:spPr>
        <p:txBody>
          <a:bodyPr/>
          <a:lstStyle/>
          <a:p>
            <a:endParaRPr lang="en-US"/>
          </a:p>
        </p:txBody>
      </p:sp>
      <p:sp>
        <p:nvSpPr>
          <p:cNvPr id="14" name="Freeform 14"/>
          <p:cNvSpPr/>
          <p:nvPr/>
        </p:nvSpPr>
        <p:spPr>
          <a:xfrm rot="-2124820" flipH="1">
            <a:off x="15353823" y="5403365"/>
            <a:ext cx="1296174" cy="366169"/>
          </a:xfrm>
          <a:custGeom>
            <a:avLst/>
            <a:gdLst/>
            <a:ahLst/>
            <a:cxnLst/>
            <a:rect l="l" t="t" r="r" b="b"/>
            <a:pathLst>
              <a:path w="1296174" h="366169">
                <a:moveTo>
                  <a:pt x="1296175" y="0"/>
                </a:moveTo>
                <a:lnTo>
                  <a:pt x="0" y="0"/>
                </a:lnTo>
                <a:lnTo>
                  <a:pt x="0" y="366169"/>
                </a:lnTo>
                <a:lnTo>
                  <a:pt x="1296175" y="366169"/>
                </a:lnTo>
                <a:lnTo>
                  <a:pt x="129617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1820255" y="1853605"/>
            <a:ext cx="8710541" cy="2816733"/>
          </a:xfrm>
          <a:prstGeom prst="rect">
            <a:avLst/>
          </a:prstGeom>
        </p:spPr>
        <p:txBody>
          <a:bodyPr lIns="0" tIns="0" rIns="0" bIns="0" rtlCol="0" anchor="t">
            <a:spAutoFit/>
          </a:bodyPr>
          <a:lstStyle/>
          <a:p>
            <a:pPr algn="l">
              <a:lnSpc>
                <a:spcPts val="3359"/>
              </a:lnSpc>
              <a:spcBef>
                <a:spcPct val="0"/>
              </a:spcBef>
            </a:pPr>
            <a:endParaRPr/>
          </a:p>
          <a:p>
            <a:pPr algn="l">
              <a:lnSpc>
                <a:spcPts val="3359"/>
              </a:lnSpc>
              <a:spcBef>
                <a:spcPct val="0"/>
              </a:spcBef>
            </a:pPr>
            <a:r>
              <a:rPr lang="en-US" sz="2399" b="1" i="1">
                <a:solidFill>
                  <a:srgbClr val="000000"/>
                </a:solidFill>
                <a:latin typeface="Inter Bold Italics"/>
                <a:ea typeface="Inter Bold Italics"/>
                <a:cs typeface="Inter Bold Italics"/>
                <a:sym typeface="Inter Bold Italics"/>
              </a:rPr>
              <a:t>2. Add Values to each Segment:</a:t>
            </a:r>
          </a:p>
          <a:p>
            <a:pPr algn="l">
              <a:lnSpc>
                <a:spcPts val="3359"/>
              </a:lnSpc>
              <a:spcBef>
                <a:spcPct val="0"/>
              </a:spcBef>
            </a:pPr>
            <a:endParaRPr lang="en-US" sz="2399" b="1" i="1">
              <a:solidFill>
                <a:srgbClr val="000000"/>
              </a:solidFill>
              <a:latin typeface="Inter Bold Italics"/>
              <a:ea typeface="Inter Bold Italics"/>
              <a:cs typeface="Inter Bold Italics"/>
              <a:sym typeface="Inter Bold Italics"/>
            </a:endParaRP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 Save your work and go back to Enter the Sub Accounts Values</a:t>
            </a: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Enter the independent Account and Click Find.</a:t>
            </a:r>
          </a:p>
          <a:p>
            <a:pPr marL="410209" lvl="1" indent="-205105" algn="l">
              <a:lnSpc>
                <a:spcPts val="3191"/>
              </a:lnSpc>
              <a:spcBef>
                <a:spcPct val="0"/>
              </a:spcBef>
              <a:buFont typeface="Arial"/>
              <a:buChar char="•"/>
            </a:pPr>
            <a:r>
              <a:rPr lang="en-US" sz="1899">
                <a:solidFill>
                  <a:srgbClr val="000000"/>
                </a:solidFill>
                <a:latin typeface="Inter"/>
                <a:ea typeface="Inter"/>
                <a:cs typeface="Inter"/>
                <a:sym typeface="Inter"/>
              </a:rPr>
              <a:t> Repeat the same steps.</a:t>
            </a:r>
          </a:p>
          <a:p>
            <a:pPr algn="l">
              <a:lnSpc>
                <a:spcPts val="3191"/>
              </a:lnSpc>
              <a:spcBef>
                <a:spcPct val="0"/>
              </a:spcBef>
            </a:pPr>
            <a:endParaRPr lang="en-US" sz="1899">
              <a:solidFill>
                <a:srgbClr val="000000"/>
              </a:solidFill>
              <a:latin typeface="Inter"/>
              <a:ea typeface="Inter"/>
              <a:cs typeface="Inter"/>
              <a:sym typeface="Inter"/>
            </a:endParaRPr>
          </a:p>
        </p:txBody>
      </p:sp>
      <p:sp>
        <p:nvSpPr>
          <p:cNvPr id="16" name="TextBox 16"/>
          <p:cNvSpPr txBox="1"/>
          <p:nvPr/>
        </p:nvSpPr>
        <p:spPr>
          <a:xfrm>
            <a:off x="2063619" y="962025"/>
            <a:ext cx="553640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COA Set Up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77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txBody>
            <a:bodyPr/>
            <a:lstStyle/>
            <a:p>
              <a:endParaRPr lang="en-US"/>
            </a:p>
          </p:txBody>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27630" t="34384" r="50249"/>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6888622" y="562428"/>
            <a:ext cx="7494647" cy="1155745"/>
          </a:xfrm>
          <a:prstGeom prst="rect">
            <a:avLst/>
          </a:prstGeom>
        </p:spPr>
        <p:txBody>
          <a:bodyPr lIns="0" tIns="0" rIns="0" bIns="0" rtlCol="0" anchor="t">
            <a:spAutoFit/>
          </a:bodyPr>
          <a:lstStyle/>
          <a:p>
            <a:pPr algn="l">
              <a:lnSpc>
                <a:spcPts val="9487"/>
              </a:lnSpc>
            </a:pPr>
            <a:r>
              <a:rPr lang="en-US" sz="6776" b="1">
                <a:solidFill>
                  <a:srgbClr val="000000"/>
                </a:solidFill>
                <a:latin typeface="Garet Bold"/>
                <a:ea typeface="Garet Bold"/>
                <a:cs typeface="Garet Bold"/>
                <a:sym typeface="Garet Bold"/>
              </a:rPr>
              <a:t>CONTENT</a:t>
            </a:r>
          </a:p>
        </p:txBody>
      </p:sp>
      <p:grpSp>
        <p:nvGrpSpPr>
          <p:cNvPr id="17" name="Group 17"/>
          <p:cNvGrpSpPr/>
          <p:nvPr/>
        </p:nvGrpSpPr>
        <p:grpSpPr>
          <a:xfrm>
            <a:off x="7120786" y="2086783"/>
            <a:ext cx="969409" cy="969409"/>
            <a:chOff x="0" y="0"/>
            <a:chExt cx="812800" cy="812800"/>
          </a:xfrm>
        </p:grpSpPr>
        <p:sp>
          <p:nvSpPr>
            <p:cNvPr id="18" name="Freeform 18"/>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19" name="TextBox 19"/>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01</a:t>
              </a:r>
            </a:p>
          </p:txBody>
        </p:sp>
      </p:grpSp>
      <p:grpSp>
        <p:nvGrpSpPr>
          <p:cNvPr id="20" name="Group 20"/>
          <p:cNvGrpSpPr/>
          <p:nvPr/>
        </p:nvGrpSpPr>
        <p:grpSpPr>
          <a:xfrm>
            <a:off x="7120786" y="3267728"/>
            <a:ext cx="969409" cy="969409"/>
            <a:chOff x="0" y="0"/>
            <a:chExt cx="812800" cy="812800"/>
          </a:xfrm>
        </p:grpSpPr>
        <p:sp>
          <p:nvSpPr>
            <p:cNvPr id="21" name="Freeform 21"/>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22" name="TextBox 22"/>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02</a:t>
              </a:r>
            </a:p>
          </p:txBody>
        </p:sp>
      </p:grpSp>
      <p:grpSp>
        <p:nvGrpSpPr>
          <p:cNvPr id="23" name="Group 23"/>
          <p:cNvGrpSpPr/>
          <p:nvPr/>
        </p:nvGrpSpPr>
        <p:grpSpPr>
          <a:xfrm>
            <a:off x="7120786" y="4558729"/>
            <a:ext cx="969409" cy="969409"/>
            <a:chOff x="0" y="0"/>
            <a:chExt cx="812800" cy="812800"/>
          </a:xfrm>
        </p:grpSpPr>
        <p:sp>
          <p:nvSpPr>
            <p:cNvPr id="24" name="Freeform 24"/>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25" name="TextBox 25"/>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03</a:t>
              </a:r>
            </a:p>
          </p:txBody>
        </p:sp>
      </p:grpSp>
      <p:grpSp>
        <p:nvGrpSpPr>
          <p:cNvPr id="26" name="Group 26"/>
          <p:cNvGrpSpPr/>
          <p:nvPr/>
        </p:nvGrpSpPr>
        <p:grpSpPr>
          <a:xfrm>
            <a:off x="7120786" y="5737687"/>
            <a:ext cx="969409" cy="969409"/>
            <a:chOff x="0" y="0"/>
            <a:chExt cx="812800" cy="812800"/>
          </a:xfrm>
        </p:grpSpPr>
        <p:sp>
          <p:nvSpPr>
            <p:cNvPr id="27" name="Freeform 27"/>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28" name="TextBox 28"/>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04</a:t>
              </a:r>
            </a:p>
          </p:txBody>
        </p:sp>
      </p:grpSp>
      <p:grpSp>
        <p:nvGrpSpPr>
          <p:cNvPr id="29" name="Group 29"/>
          <p:cNvGrpSpPr/>
          <p:nvPr/>
        </p:nvGrpSpPr>
        <p:grpSpPr>
          <a:xfrm>
            <a:off x="7120786" y="6908514"/>
            <a:ext cx="969409" cy="969409"/>
            <a:chOff x="0" y="0"/>
            <a:chExt cx="812800" cy="812800"/>
          </a:xfrm>
        </p:grpSpPr>
        <p:sp>
          <p:nvSpPr>
            <p:cNvPr id="30" name="Freeform 3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31" name="TextBox 3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05</a:t>
              </a:r>
            </a:p>
          </p:txBody>
        </p:sp>
      </p:grpSp>
      <p:grpSp>
        <p:nvGrpSpPr>
          <p:cNvPr id="32" name="Group 32"/>
          <p:cNvGrpSpPr/>
          <p:nvPr/>
        </p:nvGrpSpPr>
        <p:grpSpPr>
          <a:xfrm>
            <a:off x="7120786" y="8077948"/>
            <a:ext cx="969409" cy="969409"/>
            <a:chOff x="0" y="0"/>
            <a:chExt cx="812800" cy="812800"/>
          </a:xfrm>
        </p:grpSpPr>
        <p:sp>
          <p:nvSpPr>
            <p:cNvPr id="33" name="Freeform 33"/>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34" name="TextBox 34"/>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06</a:t>
              </a:r>
            </a:p>
          </p:txBody>
        </p:sp>
      </p:grpSp>
      <p:grpSp>
        <p:nvGrpSpPr>
          <p:cNvPr id="35" name="Group 35"/>
          <p:cNvGrpSpPr/>
          <p:nvPr/>
        </p:nvGrpSpPr>
        <p:grpSpPr>
          <a:xfrm>
            <a:off x="15011231" y="1028700"/>
            <a:ext cx="1652841" cy="1652841"/>
            <a:chOff x="0" y="0"/>
            <a:chExt cx="812800" cy="812800"/>
          </a:xfrm>
        </p:grpSpPr>
        <p:sp>
          <p:nvSpPr>
            <p:cNvPr id="36" name="Freeform 36"/>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txBody>
            <a:bodyPr/>
            <a:lstStyle/>
            <a:p>
              <a:endParaRPr lang="en-US"/>
            </a:p>
          </p:txBody>
        </p:sp>
        <p:sp>
          <p:nvSpPr>
            <p:cNvPr id="37" name="TextBox 3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4814124" y="816351"/>
            <a:ext cx="771724" cy="771724"/>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en-US"/>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12919457" y="8414693"/>
            <a:ext cx="3744615" cy="3744615"/>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US"/>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4" name="TextBox 44"/>
          <p:cNvSpPr txBox="1"/>
          <p:nvPr/>
        </p:nvSpPr>
        <p:spPr>
          <a:xfrm>
            <a:off x="8485829" y="2336537"/>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Overview</a:t>
            </a:r>
          </a:p>
        </p:txBody>
      </p:sp>
      <p:sp>
        <p:nvSpPr>
          <p:cNvPr id="45" name="TextBox 45"/>
          <p:cNvSpPr txBox="1"/>
          <p:nvPr/>
        </p:nvSpPr>
        <p:spPr>
          <a:xfrm>
            <a:off x="8485829" y="3517483"/>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Creating User And Responsibility </a:t>
            </a:r>
          </a:p>
        </p:txBody>
      </p:sp>
      <p:sp>
        <p:nvSpPr>
          <p:cNvPr id="46" name="TextBox 46"/>
          <p:cNvSpPr txBox="1"/>
          <p:nvPr/>
        </p:nvSpPr>
        <p:spPr>
          <a:xfrm>
            <a:off x="8485829" y="4777958"/>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Calendar </a:t>
            </a:r>
          </a:p>
        </p:txBody>
      </p:sp>
      <p:sp>
        <p:nvSpPr>
          <p:cNvPr id="47" name="TextBox 47"/>
          <p:cNvSpPr txBox="1"/>
          <p:nvPr/>
        </p:nvSpPr>
        <p:spPr>
          <a:xfrm>
            <a:off x="8485829" y="5987442"/>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Currency </a:t>
            </a:r>
          </a:p>
        </p:txBody>
      </p:sp>
      <p:sp>
        <p:nvSpPr>
          <p:cNvPr id="48" name="TextBox 48"/>
          <p:cNvSpPr txBox="1"/>
          <p:nvPr/>
        </p:nvSpPr>
        <p:spPr>
          <a:xfrm>
            <a:off x="8485829" y="8327702"/>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Journals </a:t>
            </a:r>
          </a:p>
        </p:txBody>
      </p:sp>
      <p:grpSp>
        <p:nvGrpSpPr>
          <p:cNvPr id="49" name="Group 49"/>
          <p:cNvGrpSpPr/>
          <p:nvPr/>
        </p:nvGrpSpPr>
        <p:grpSpPr>
          <a:xfrm>
            <a:off x="7120786" y="9247382"/>
            <a:ext cx="969409" cy="969409"/>
            <a:chOff x="0" y="0"/>
            <a:chExt cx="812800" cy="812800"/>
          </a:xfrm>
        </p:grpSpPr>
        <p:sp>
          <p:nvSpPr>
            <p:cNvPr id="50" name="Freeform 50"/>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0345E4"/>
            </a:solidFill>
          </p:spPr>
          <p:txBody>
            <a:bodyPr/>
            <a:lstStyle/>
            <a:p>
              <a:endParaRPr lang="en-US"/>
            </a:p>
          </p:txBody>
        </p:sp>
        <p:sp>
          <p:nvSpPr>
            <p:cNvPr id="51" name="TextBox 51"/>
            <p:cNvSpPr txBox="1"/>
            <p:nvPr/>
          </p:nvSpPr>
          <p:spPr>
            <a:xfrm>
              <a:off x="63500" y="-3175"/>
              <a:ext cx="685800" cy="752475"/>
            </a:xfrm>
            <a:prstGeom prst="rect">
              <a:avLst/>
            </a:prstGeom>
          </p:spPr>
          <p:txBody>
            <a:bodyPr lIns="44470" tIns="44470" rIns="44470" bIns="44470" rtlCol="0" anchor="ctr"/>
            <a:lstStyle/>
            <a:p>
              <a:pPr algn="ctr">
                <a:lnSpc>
                  <a:spcPts val="4759"/>
                </a:lnSpc>
              </a:pPr>
              <a:r>
                <a:rPr lang="en-US" sz="3399" b="1">
                  <a:solidFill>
                    <a:srgbClr val="FFFFFF"/>
                  </a:solidFill>
                  <a:latin typeface="Garet Bold"/>
                  <a:ea typeface="Garet Bold"/>
                  <a:cs typeface="Garet Bold"/>
                  <a:sym typeface="Garet Bold"/>
                </a:rPr>
                <a:t>06</a:t>
              </a:r>
            </a:p>
          </p:txBody>
        </p:sp>
      </p:grpSp>
      <p:sp>
        <p:nvSpPr>
          <p:cNvPr id="52" name="TextBox 52"/>
          <p:cNvSpPr txBox="1"/>
          <p:nvPr/>
        </p:nvSpPr>
        <p:spPr>
          <a:xfrm>
            <a:off x="8485829" y="7157572"/>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Chart of Accounts (COA) </a:t>
            </a:r>
          </a:p>
        </p:txBody>
      </p:sp>
      <p:sp>
        <p:nvSpPr>
          <p:cNvPr id="53" name="TextBox 53"/>
          <p:cNvSpPr txBox="1"/>
          <p:nvPr/>
        </p:nvSpPr>
        <p:spPr>
          <a:xfrm>
            <a:off x="8485829" y="9439637"/>
            <a:ext cx="7351823" cy="422275"/>
          </a:xfrm>
          <a:prstGeom prst="rect">
            <a:avLst/>
          </a:prstGeom>
        </p:spPr>
        <p:txBody>
          <a:bodyPr lIns="0" tIns="0" rIns="0" bIns="0" rtlCol="0" anchor="t">
            <a:spAutoFit/>
          </a:bodyPr>
          <a:lstStyle/>
          <a:p>
            <a:pPr algn="l">
              <a:lnSpc>
                <a:spcPts val="3499"/>
              </a:lnSpc>
            </a:pPr>
            <a:r>
              <a:rPr lang="en-US" sz="2499">
                <a:solidFill>
                  <a:srgbClr val="000000"/>
                </a:solidFill>
                <a:latin typeface="Garet"/>
                <a:ea typeface="Garet"/>
                <a:cs typeface="Garet"/>
                <a:sym typeface="Garet"/>
              </a:rPr>
              <a:t>Reports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TextBox 3"/>
          <p:cNvSpPr txBox="1"/>
          <p:nvPr/>
        </p:nvSpPr>
        <p:spPr>
          <a:xfrm>
            <a:off x="2765904" y="2579196"/>
            <a:ext cx="12756192" cy="2057400"/>
          </a:xfrm>
          <a:prstGeom prst="rect">
            <a:avLst/>
          </a:prstGeom>
        </p:spPr>
        <p:txBody>
          <a:bodyPr lIns="0" tIns="0" rIns="0" bIns="0" rtlCol="0" anchor="t">
            <a:spAutoFit/>
          </a:bodyPr>
          <a:lstStyle/>
          <a:p>
            <a:pPr algn="ctr">
              <a:lnSpc>
                <a:spcPts val="16800"/>
              </a:lnSpc>
            </a:pPr>
            <a:r>
              <a:rPr lang="en-US" sz="12000" b="1">
                <a:solidFill>
                  <a:srgbClr val="FFFFFF"/>
                </a:solidFill>
                <a:latin typeface="Garet Bold"/>
                <a:ea typeface="Garet Bold"/>
                <a:cs typeface="Garet Bold"/>
                <a:sym typeface="Garet Bold"/>
              </a:rPr>
              <a:t>JOURNALS</a:t>
            </a:r>
          </a:p>
        </p:txBody>
      </p:sp>
      <p:sp>
        <p:nvSpPr>
          <p:cNvPr id="4" name="TextBox 4"/>
          <p:cNvSpPr txBox="1"/>
          <p:nvPr/>
        </p:nvSpPr>
        <p:spPr>
          <a:xfrm>
            <a:off x="2469489" y="5388319"/>
            <a:ext cx="13767810" cy="2451100"/>
          </a:xfrm>
          <a:prstGeom prst="rect">
            <a:avLst/>
          </a:prstGeom>
        </p:spPr>
        <p:txBody>
          <a:bodyPr lIns="0" tIns="0" rIns="0" bIns="0" rtlCol="0" anchor="t">
            <a:spAutoFit/>
          </a:bodyPr>
          <a:lstStyle/>
          <a:p>
            <a:pPr marL="0" lvl="0" indent="0" algn="ctr">
              <a:lnSpc>
                <a:spcPts val="4999"/>
              </a:lnSpc>
            </a:pPr>
            <a:r>
              <a:rPr lang="en-US" sz="2499">
                <a:solidFill>
                  <a:srgbClr val="FFFFFF"/>
                </a:solidFill>
                <a:latin typeface="Open Sans 1"/>
                <a:ea typeface="Open Sans 1"/>
                <a:cs typeface="Open Sans 1"/>
                <a:sym typeface="Open Sans 1"/>
              </a:rPr>
              <a:t>Journals are used to track all financial activities, such as sales, purchases, or adjustments, before they are posted to the general ledger. Specialized journals (e.g., sales journal, cash receipts journal) may also be used for high-volume transactions to streamline recording.</a:t>
            </a:r>
          </a:p>
          <a:p>
            <a:pPr marL="0" lvl="0" indent="0" algn="ctr">
              <a:lnSpc>
                <a:spcPts val="4999"/>
              </a:lnSpc>
            </a:pPr>
            <a:endParaRPr lang="en-US" sz="2499">
              <a:solidFill>
                <a:srgbClr val="FFFFFF"/>
              </a:solidFill>
              <a:latin typeface="Open Sans 1"/>
              <a:ea typeface="Open Sans 1"/>
              <a:cs typeface="Open Sans 1"/>
              <a:sym typeface="Open Sans 1"/>
            </a:endParaRPr>
          </a:p>
        </p:txBody>
      </p:sp>
      <p:sp>
        <p:nvSpPr>
          <p:cNvPr id="5" name="AutoShape 5"/>
          <p:cNvSpPr/>
          <p:nvPr/>
        </p:nvSpPr>
        <p:spPr>
          <a:xfrm>
            <a:off x="8488950" y="5027511"/>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664971" y="-782737"/>
            <a:ext cx="3744615" cy="37446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55020" y="7356528"/>
            <a:ext cx="2350854" cy="235085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951" y="5819027"/>
            <a:ext cx="5421286" cy="2799389"/>
            <a:chOff x="0" y="0"/>
            <a:chExt cx="1427828" cy="737288"/>
          </a:xfrm>
        </p:grpSpPr>
        <p:sp>
          <p:nvSpPr>
            <p:cNvPr id="3" name="Freeform 3"/>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4" name="TextBox 4"/>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9853" y="3187935"/>
            <a:ext cx="5095348" cy="5165825"/>
            <a:chOff x="0" y="0"/>
            <a:chExt cx="1341985" cy="1360546"/>
          </a:xfrm>
        </p:grpSpPr>
        <p:sp>
          <p:nvSpPr>
            <p:cNvPr id="6" name="Freeform 6"/>
            <p:cNvSpPr/>
            <p:nvPr/>
          </p:nvSpPr>
          <p:spPr>
            <a:xfrm>
              <a:off x="0" y="0"/>
              <a:ext cx="1341985" cy="1360546"/>
            </a:xfrm>
            <a:custGeom>
              <a:avLst/>
              <a:gdLst/>
              <a:ahLst/>
              <a:cxnLst/>
              <a:rect l="l" t="t" r="r" b="b"/>
              <a:pathLst>
                <a:path w="1341985" h="1360546">
                  <a:moveTo>
                    <a:pt x="77490" y="0"/>
                  </a:moveTo>
                  <a:lnTo>
                    <a:pt x="1264495" y="0"/>
                  </a:lnTo>
                  <a:cubicBezTo>
                    <a:pt x="1307291" y="0"/>
                    <a:pt x="1341985" y="34693"/>
                    <a:pt x="1341985" y="77490"/>
                  </a:cubicBezTo>
                  <a:lnTo>
                    <a:pt x="1341985" y="1283057"/>
                  </a:lnTo>
                  <a:cubicBezTo>
                    <a:pt x="1341985" y="1325853"/>
                    <a:pt x="1307291" y="1360546"/>
                    <a:pt x="1264495" y="1360546"/>
                  </a:cubicBezTo>
                  <a:lnTo>
                    <a:pt x="77490" y="1360546"/>
                  </a:lnTo>
                  <a:cubicBezTo>
                    <a:pt x="56938" y="1360546"/>
                    <a:pt x="37228" y="1352382"/>
                    <a:pt x="22696" y="1337850"/>
                  </a:cubicBezTo>
                  <a:cubicBezTo>
                    <a:pt x="8164" y="1323318"/>
                    <a:pt x="0" y="1303608"/>
                    <a:pt x="0" y="1283057"/>
                  </a:cubicBezTo>
                  <a:lnTo>
                    <a:pt x="0" y="77490"/>
                  </a:lnTo>
                  <a:cubicBezTo>
                    <a:pt x="0" y="56938"/>
                    <a:pt x="8164" y="37228"/>
                    <a:pt x="22696" y="22696"/>
                  </a:cubicBezTo>
                  <a:cubicBezTo>
                    <a:pt x="37228" y="8164"/>
                    <a:pt x="56938" y="0"/>
                    <a:pt x="77490" y="0"/>
                  </a:cubicBezTo>
                  <a:close/>
                </a:path>
              </a:pathLst>
            </a:custGeom>
            <a:solidFill>
              <a:srgbClr val="E8ECEC"/>
            </a:solidFill>
          </p:spPr>
          <p:txBody>
            <a:bodyPr/>
            <a:lstStyle/>
            <a:p>
              <a:endParaRPr lang="en-US"/>
            </a:p>
          </p:txBody>
        </p:sp>
        <p:sp>
          <p:nvSpPr>
            <p:cNvPr id="7" name="TextBox 7"/>
            <p:cNvSpPr txBox="1"/>
            <p:nvPr/>
          </p:nvSpPr>
          <p:spPr>
            <a:xfrm>
              <a:off x="0" y="-38100"/>
              <a:ext cx="1341985" cy="139864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58848" y="2082188"/>
            <a:ext cx="2211493" cy="221149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4302" y="5903175"/>
            <a:ext cx="5421286" cy="2799389"/>
            <a:chOff x="0" y="0"/>
            <a:chExt cx="1427828" cy="737288"/>
          </a:xfrm>
        </p:grpSpPr>
        <p:sp>
          <p:nvSpPr>
            <p:cNvPr id="12" name="Freeform 1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53515" y="3272083"/>
            <a:ext cx="5036171" cy="5132719"/>
            <a:chOff x="0" y="0"/>
            <a:chExt cx="1326399" cy="1351827"/>
          </a:xfrm>
        </p:grpSpPr>
        <p:sp>
          <p:nvSpPr>
            <p:cNvPr id="15" name="Freeform 15"/>
            <p:cNvSpPr/>
            <p:nvPr/>
          </p:nvSpPr>
          <p:spPr>
            <a:xfrm>
              <a:off x="0" y="0"/>
              <a:ext cx="1326399" cy="1351827"/>
            </a:xfrm>
            <a:custGeom>
              <a:avLst/>
              <a:gdLst/>
              <a:ahLst/>
              <a:cxnLst/>
              <a:rect l="l" t="t" r="r" b="b"/>
              <a:pathLst>
                <a:path w="1326399" h="1351827">
                  <a:moveTo>
                    <a:pt x="78400" y="0"/>
                  </a:moveTo>
                  <a:lnTo>
                    <a:pt x="1247999" y="0"/>
                  </a:lnTo>
                  <a:cubicBezTo>
                    <a:pt x="1291298" y="0"/>
                    <a:pt x="1326399" y="35101"/>
                    <a:pt x="1326399" y="78400"/>
                  </a:cubicBezTo>
                  <a:lnTo>
                    <a:pt x="1326399" y="1273427"/>
                  </a:lnTo>
                  <a:cubicBezTo>
                    <a:pt x="1326399" y="1316726"/>
                    <a:pt x="1291298" y="1351827"/>
                    <a:pt x="1247999" y="1351827"/>
                  </a:cubicBezTo>
                  <a:lnTo>
                    <a:pt x="78400" y="1351827"/>
                  </a:lnTo>
                  <a:cubicBezTo>
                    <a:pt x="35101" y="1351827"/>
                    <a:pt x="0" y="1316726"/>
                    <a:pt x="0" y="1273427"/>
                  </a:cubicBezTo>
                  <a:lnTo>
                    <a:pt x="0" y="78400"/>
                  </a:lnTo>
                  <a:cubicBezTo>
                    <a:pt x="0" y="35101"/>
                    <a:pt x="35101" y="0"/>
                    <a:pt x="78400" y="0"/>
                  </a:cubicBezTo>
                  <a:close/>
                </a:path>
              </a:pathLst>
            </a:custGeom>
            <a:solidFill>
              <a:srgbClr val="E8ECEC"/>
            </a:solidFill>
          </p:spPr>
          <p:txBody>
            <a:bodyPr/>
            <a:lstStyle/>
            <a:p>
              <a:endParaRPr lang="en-US"/>
            </a:p>
          </p:txBody>
        </p:sp>
        <p:sp>
          <p:nvSpPr>
            <p:cNvPr id="16" name="TextBox 16"/>
            <p:cNvSpPr txBox="1"/>
            <p:nvPr/>
          </p:nvSpPr>
          <p:spPr>
            <a:xfrm>
              <a:off x="0" y="-38100"/>
              <a:ext cx="1326399" cy="138992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039198" y="2082188"/>
            <a:ext cx="2211493" cy="221149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003916" y="5931669"/>
            <a:ext cx="5421286" cy="2799389"/>
            <a:chOff x="0" y="0"/>
            <a:chExt cx="1427828" cy="737288"/>
          </a:xfrm>
        </p:grpSpPr>
        <p:sp>
          <p:nvSpPr>
            <p:cNvPr id="21" name="Freeform 21"/>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en-US"/>
            </a:p>
          </p:txBody>
        </p:sp>
        <p:sp>
          <p:nvSpPr>
            <p:cNvPr id="22" name="TextBox 22"/>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169818" y="3174354"/>
            <a:ext cx="5089482" cy="5230449"/>
            <a:chOff x="0" y="0"/>
            <a:chExt cx="1340440" cy="1377567"/>
          </a:xfrm>
        </p:grpSpPr>
        <p:sp>
          <p:nvSpPr>
            <p:cNvPr id="24" name="Freeform 24"/>
            <p:cNvSpPr/>
            <p:nvPr/>
          </p:nvSpPr>
          <p:spPr>
            <a:xfrm>
              <a:off x="0" y="0"/>
              <a:ext cx="1340440" cy="1377567"/>
            </a:xfrm>
            <a:custGeom>
              <a:avLst/>
              <a:gdLst/>
              <a:ahLst/>
              <a:cxnLst/>
              <a:rect l="l" t="t" r="r" b="b"/>
              <a:pathLst>
                <a:path w="1340440" h="1377567">
                  <a:moveTo>
                    <a:pt x="77579" y="0"/>
                  </a:moveTo>
                  <a:lnTo>
                    <a:pt x="1262861" y="0"/>
                  </a:lnTo>
                  <a:cubicBezTo>
                    <a:pt x="1305707" y="0"/>
                    <a:pt x="1340440" y="34733"/>
                    <a:pt x="1340440" y="77579"/>
                  </a:cubicBezTo>
                  <a:lnTo>
                    <a:pt x="1340440" y="1299988"/>
                  </a:lnTo>
                  <a:cubicBezTo>
                    <a:pt x="1340440" y="1320563"/>
                    <a:pt x="1332266" y="1340295"/>
                    <a:pt x="1317717" y="1354844"/>
                  </a:cubicBezTo>
                  <a:cubicBezTo>
                    <a:pt x="1303169" y="1369393"/>
                    <a:pt x="1283436" y="1377567"/>
                    <a:pt x="1262861" y="1377567"/>
                  </a:cubicBezTo>
                  <a:lnTo>
                    <a:pt x="77579" y="1377567"/>
                  </a:lnTo>
                  <a:cubicBezTo>
                    <a:pt x="57004" y="1377567"/>
                    <a:pt x="37271" y="1369393"/>
                    <a:pt x="22722" y="1354844"/>
                  </a:cubicBezTo>
                  <a:cubicBezTo>
                    <a:pt x="8173" y="1340295"/>
                    <a:pt x="0" y="1320563"/>
                    <a:pt x="0" y="1299988"/>
                  </a:cubicBezTo>
                  <a:lnTo>
                    <a:pt x="0" y="77579"/>
                  </a:lnTo>
                  <a:cubicBezTo>
                    <a:pt x="0" y="57004"/>
                    <a:pt x="8173" y="37271"/>
                    <a:pt x="22722" y="22722"/>
                  </a:cubicBezTo>
                  <a:cubicBezTo>
                    <a:pt x="37271" y="8173"/>
                    <a:pt x="57004" y="0"/>
                    <a:pt x="77579" y="0"/>
                  </a:cubicBezTo>
                  <a:close/>
                </a:path>
              </a:pathLst>
            </a:custGeom>
            <a:solidFill>
              <a:srgbClr val="E8ECEC"/>
            </a:solidFill>
          </p:spPr>
          <p:txBody>
            <a:bodyPr/>
            <a:lstStyle/>
            <a:p>
              <a:endParaRPr lang="en-US"/>
            </a:p>
          </p:txBody>
        </p:sp>
        <p:sp>
          <p:nvSpPr>
            <p:cNvPr id="25" name="TextBox 25"/>
            <p:cNvSpPr txBox="1"/>
            <p:nvPr/>
          </p:nvSpPr>
          <p:spPr>
            <a:xfrm>
              <a:off x="0" y="-38100"/>
              <a:ext cx="1340440" cy="141566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3717659" y="2082188"/>
            <a:ext cx="2211493" cy="22114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0"/>
            <a:ext cx="13717659" cy="1543194"/>
            <a:chOff x="0" y="0"/>
            <a:chExt cx="3612881" cy="406438"/>
          </a:xfrm>
        </p:grpSpPr>
        <p:sp>
          <p:nvSpPr>
            <p:cNvPr id="30" name="Freeform 30"/>
            <p:cNvSpPr/>
            <p:nvPr/>
          </p:nvSpPr>
          <p:spPr>
            <a:xfrm>
              <a:off x="0" y="0"/>
              <a:ext cx="3612881" cy="406438"/>
            </a:xfrm>
            <a:custGeom>
              <a:avLst/>
              <a:gdLst/>
              <a:ahLst/>
              <a:cxnLst/>
              <a:rect l="l" t="t" r="r" b="b"/>
              <a:pathLst>
                <a:path w="3612881" h="406438">
                  <a:moveTo>
                    <a:pt x="0" y="0"/>
                  </a:moveTo>
                  <a:lnTo>
                    <a:pt x="3612881" y="0"/>
                  </a:lnTo>
                  <a:lnTo>
                    <a:pt x="3612881" y="406438"/>
                  </a:lnTo>
                  <a:lnTo>
                    <a:pt x="0" y="406438"/>
                  </a:lnTo>
                  <a:close/>
                </a:path>
              </a:pathLst>
            </a:custGeom>
            <a:solidFill>
              <a:srgbClr val="0345E4"/>
            </a:solidFill>
          </p:spPr>
          <p:txBody>
            <a:bodyPr/>
            <a:lstStyle/>
            <a:p>
              <a:endParaRPr lang="en-US"/>
            </a:p>
          </p:txBody>
        </p:sp>
        <p:sp>
          <p:nvSpPr>
            <p:cNvPr id="31" name="TextBox 31"/>
            <p:cNvSpPr txBox="1"/>
            <p:nvPr/>
          </p:nvSpPr>
          <p:spPr>
            <a:xfrm>
              <a:off x="0" y="-38100"/>
              <a:ext cx="3612881" cy="444538"/>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4291591" y="2562271"/>
            <a:ext cx="1063628" cy="1251327"/>
          </a:xfrm>
          <a:custGeom>
            <a:avLst/>
            <a:gdLst/>
            <a:ahLst/>
            <a:cxnLst/>
            <a:rect l="l" t="t" r="r" b="b"/>
            <a:pathLst>
              <a:path w="1063628" h="1251327">
                <a:moveTo>
                  <a:pt x="0" y="0"/>
                </a:moveTo>
                <a:lnTo>
                  <a:pt x="1063629" y="0"/>
                </a:lnTo>
                <a:lnTo>
                  <a:pt x="1063629" y="1251328"/>
                </a:lnTo>
                <a:lnTo>
                  <a:pt x="0" y="12513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Freeform 33"/>
          <p:cNvSpPr/>
          <p:nvPr/>
        </p:nvSpPr>
        <p:spPr>
          <a:xfrm>
            <a:off x="2711993" y="2397940"/>
            <a:ext cx="1459335" cy="1579989"/>
          </a:xfrm>
          <a:custGeom>
            <a:avLst/>
            <a:gdLst/>
            <a:ahLst/>
            <a:cxnLst/>
            <a:rect l="l" t="t" r="r" b="b"/>
            <a:pathLst>
              <a:path w="1459335" h="1579989">
                <a:moveTo>
                  <a:pt x="0" y="0"/>
                </a:moveTo>
                <a:lnTo>
                  <a:pt x="1459335" y="0"/>
                </a:lnTo>
                <a:lnTo>
                  <a:pt x="1459335" y="1579989"/>
                </a:lnTo>
                <a:lnTo>
                  <a:pt x="0" y="1579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8204146" y="2397940"/>
            <a:ext cx="1776727" cy="1656947"/>
          </a:xfrm>
          <a:custGeom>
            <a:avLst/>
            <a:gdLst/>
            <a:ahLst/>
            <a:cxnLst/>
            <a:rect l="l" t="t" r="r" b="b"/>
            <a:pathLst>
              <a:path w="1776727" h="1656947">
                <a:moveTo>
                  <a:pt x="0" y="0"/>
                </a:moveTo>
                <a:lnTo>
                  <a:pt x="1776727" y="0"/>
                </a:lnTo>
                <a:lnTo>
                  <a:pt x="1776727" y="1656948"/>
                </a:lnTo>
                <a:lnTo>
                  <a:pt x="0" y="16569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TextBox 35"/>
          <p:cNvSpPr txBox="1"/>
          <p:nvPr/>
        </p:nvSpPr>
        <p:spPr>
          <a:xfrm>
            <a:off x="630285" y="287409"/>
            <a:ext cx="10769833" cy="953136"/>
          </a:xfrm>
          <a:prstGeom prst="rect">
            <a:avLst/>
          </a:prstGeom>
        </p:spPr>
        <p:txBody>
          <a:bodyPr lIns="0" tIns="0" rIns="0" bIns="0" rtlCol="0" anchor="t">
            <a:spAutoFit/>
          </a:bodyPr>
          <a:lstStyle/>
          <a:p>
            <a:pPr algn="l">
              <a:lnSpc>
                <a:spcPts val="7839"/>
              </a:lnSpc>
            </a:pPr>
            <a:r>
              <a:rPr lang="en-US" sz="5599" b="1" spc="111">
                <a:solidFill>
                  <a:srgbClr val="FFFFFF"/>
                </a:solidFill>
                <a:latin typeface="Garet Bold"/>
                <a:ea typeface="Garet Bold"/>
                <a:cs typeface="Garet Bold"/>
                <a:sym typeface="Garet Bold"/>
              </a:rPr>
              <a:t>TYPES OF JOURNALS </a:t>
            </a:r>
          </a:p>
        </p:txBody>
      </p:sp>
      <p:sp>
        <p:nvSpPr>
          <p:cNvPr id="36" name="TextBox 36"/>
          <p:cNvSpPr txBox="1"/>
          <p:nvPr/>
        </p:nvSpPr>
        <p:spPr>
          <a:xfrm>
            <a:off x="1408378" y="4628159"/>
            <a:ext cx="4112433" cy="537845"/>
          </a:xfrm>
          <a:prstGeom prst="rect">
            <a:avLst/>
          </a:prstGeom>
        </p:spPr>
        <p:txBody>
          <a:bodyPr lIns="0" tIns="0" rIns="0" bIns="0" rtlCol="0" anchor="t">
            <a:spAutoFit/>
          </a:bodyPr>
          <a:lstStyle/>
          <a:p>
            <a:pPr algn="ctr">
              <a:lnSpc>
                <a:spcPts val="4480"/>
              </a:lnSpc>
            </a:pPr>
            <a:r>
              <a:rPr lang="en-US" sz="3200" b="1">
                <a:solidFill>
                  <a:srgbClr val="000000"/>
                </a:solidFill>
                <a:latin typeface="Garet Bold"/>
                <a:ea typeface="Garet Bold"/>
                <a:cs typeface="Garet Bold"/>
                <a:sym typeface="Garet Bold"/>
              </a:rPr>
              <a:t>Standard Journal</a:t>
            </a:r>
          </a:p>
        </p:txBody>
      </p:sp>
      <p:sp>
        <p:nvSpPr>
          <p:cNvPr id="37" name="TextBox 37"/>
          <p:cNvSpPr txBox="1"/>
          <p:nvPr/>
        </p:nvSpPr>
        <p:spPr>
          <a:xfrm>
            <a:off x="6997251" y="4605299"/>
            <a:ext cx="4348700" cy="1099820"/>
          </a:xfrm>
          <a:prstGeom prst="rect">
            <a:avLst/>
          </a:prstGeom>
        </p:spPr>
        <p:txBody>
          <a:bodyPr lIns="0" tIns="0" rIns="0" bIns="0" rtlCol="0" anchor="t">
            <a:spAutoFit/>
          </a:bodyPr>
          <a:lstStyle/>
          <a:p>
            <a:pPr algn="ctr">
              <a:lnSpc>
                <a:spcPts val="4480"/>
              </a:lnSpc>
            </a:pPr>
            <a:r>
              <a:rPr lang="en-US" sz="3200" b="1">
                <a:solidFill>
                  <a:srgbClr val="000000"/>
                </a:solidFill>
                <a:latin typeface="Garet Bold"/>
                <a:ea typeface="Garet Bold"/>
                <a:cs typeface="Garet Bold"/>
                <a:sym typeface="Garet Bold"/>
              </a:rPr>
              <a:t> Reversing Journal</a:t>
            </a:r>
          </a:p>
          <a:p>
            <a:pPr algn="ctr">
              <a:lnSpc>
                <a:spcPts val="4480"/>
              </a:lnSpc>
            </a:pPr>
            <a:endParaRPr lang="en-US" sz="3200" b="1">
              <a:solidFill>
                <a:srgbClr val="000000"/>
              </a:solidFill>
              <a:latin typeface="Garet Bold"/>
              <a:ea typeface="Garet Bold"/>
              <a:cs typeface="Garet Bold"/>
              <a:sym typeface="Garet Bold"/>
            </a:endParaRPr>
          </a:p>
        </p:txBody>
      </p:sp>
      <p:sp>
        <p:nvSpPr>
          <p:cNvPr id="38" name="TextBox 38"/>
          <p:cNvSpPr txBox="1"/>
          <p:nvPr/>
        </p:nvSpPr>
        <p:spPr>
          <a:xfrm>
            <a:off x="12734034" y="4587519"/>
            <a:ext cx="4112433" cy="1099820"/>
          </a:xfrm>
          <a:prstGeom prst="rect">
            <a:avLst/>
          </a:prstGeom>
        </p:spPr>
        <p:txBody>
          <a:bodyPr lIns="0" tIns="0" rIns="0" bIns="0" rtlCol="0" anchor="t">
            <a:spAutoFit/>
          </a:bodyPr>
          <a:lstStyle/>
          <a:p>
            <a:pPr algn="ctr">
              <a:lnSpc>
                <a:spcPts val="4480"/>
              </a:lnSpc>
            </a:pPr>
            <a:r>
              <a:rPr lang="en-US" sz="3200" b="1">
                <a:solidFill>
                  <a:srgbClr val="000000"/>
                </a:solidFill>
                <a:latin typeface="Garet Bold"/>
                <a:ea typeface="Garet Bold"/>
                <a:cs typeface="Garet Bold"/>
                <a:sym typeface="Garet Bold"/>
              </a:rPr>
              <a:t>Recurring Journal</a:t>
            </a:r>
          </a:p>
          <a:p>
            <a:pPr algn="ctr">
              <a:lnSpc>
                <a:spcPts val="4480"/>
              </a:lnSpc>
            </a:pPr>
            <a:endParaRPr lang="en-US" sz="3200" b="1">
              <a:solidFill>
                <a:srgbClr val="000000"/>
              </a:solidFill>
              <a:latin typeface="Garet Bold"/>
              <a:ea typeface="Garet Bold"/>
              <a:cs typeface="Garet Bold"/>
              <a:sym typeface="Garet Bold"/>
            </a:endParaRPr>
          </a:p>
        </p:txBody>
      </p:sp>
      <p:sp>
        <p:nvSpPr>
          <p:cNvPr id="39" name="TextBox 39"/>
          <p:cNvSpPr txBox="1"/>
          <p:nvPr/>
        </p:nvSpPr>
        <p:spPr>
          <a:xfrm>
            <a:off x="1202107" y="5561063"/>
            <a:ext cx="4318703" cy="2140900"/>
          </a:xfrm>
          <a:prstGeom prst="rect">
            <a:avLst/>
          </a:prstGeom>
        </p:spPr>
        <p:txBody>
          <a:bodyPr lIns="0" tIns="0" rIns="0" bIns="0" rtlCol="0" anchor="t">
            <a:spAutoFit/>
          </a:bodyPr>
          <a:lstStyle/>
          <a:p>
            <a:pPr marL="388620" lvl="1" indent="-194310" algn="l">
              <a:lnSpc>
                <a:spcPts val="2790"/>
              </a:lnSpc>
              <a:buFont typeface="Arial"/>
              <a:buChar char="•"/>
            </a:pPr>
            <a:r>
              <a:rPr lang="en-US" sz="1800">
                <a:solidFill>
                  <a:srgbClr val="000000"/>
                </a:solidFill>
                <a:latin typeface="Open Sans 1"/>
                <a:ea typeface="Open Sans 1"/>
                <a:cs typeface="Open Sans 1"/>
                <a:sym typeface="Open Sans 1"/>
              </a:rPr>
              <a:t>Used for recording regular, day-to-day financial transactions.</a:t>
            </a:r>
          </a:p>
          <a:p>
            <a:pPr marL="388620" lvl="1" indent="-194310" algn="l">
              <a:lnSpc>
                <a:spcPts val="2790"/>
              </a:lnSpc>
              <a:buFont typeface="Arial"/>
              <a:buChar char="•"/>
            </a:pPr>
            <a:r>
              <a:rPr lang="en-US" sz="1800">
                <a:solidFill>
                  <a:srgbClr val="000000"/>
                </a:solidFill>
                <a:latin typeface="Open Sans 1"/>
                <a:ea typeface="Open Sans 1"/>
                <a:cs typeface="Open Sans 1"/>
                <a:sym typeface="Open Sans 1"/>
              </a:rPr>
              <a:t>Includes both manual and system-generated entries like expenses, revenue, and adjustments.</a:t>
            </a:r>
          </a:p>
          <a:p>
            <a:pPr marL="0" lvl="0" indent="0" algn="just">
              <a:lnSpc>
                <a:spcPts val="3343"/>
              </a:lnSpc>
            </a:pPr>
            <a:endParaRPr lang="en-US" sz="1800">
              <a:solidFill>
                <a:srgbClr val="000000"/>
              </a:solidFill>
              <a:latin typeface="Open Sans 1"/>
              <a:ea typeface="Open Sans 1"/>
              <a:cs typeface="Open Sans 1"/>
              <a:sym typeface="Open Sans 1"/>
            </a:endParaRPr>
          </a:p>
        </p:txBody>
      </p:sp>
      <p:sp>
        <p:nvSpPr>
          <p:cNvPr id="40" name="TextBox 40"/>
          <p:cNvSpPr txBox="1"/>
          <p:nvPr/>
        </p:nvSpPr>
        <p:spPr>
          <a:xfrm>
            <a:off x="6898250" y="5385079"/>
            <a:ext cx="4749365" cy="2787015"/>
          </a:xfrm>
          <a:prstGeom prst="rect">
            <a:avLst/>
          </a:prstGeom>
        </p:spPr>
        <p:txBody>
          <a:bodyPr lIns="0" tIns="0" rIns="0" bIns="0" rtlCol="0" anchor="t">
            <a:spAutoFit/>
          </a:bodyPr>
          <a:lstStyle/>
          <a:p>
            <a:pPr marL="388620" lvl="1" indent="-194310" algn="l">
              <a:lnSpc>
                <a:spcPts val="2790"/>
              </a:lnSpc>
              <a:buFont typeface="Arial"/>
              <a:buChar char="•"/>
            </a:pPr>
            <a:r>
              <a:rPr lang="en-US" sz="1800">
                <a:solidFill>
                  <a:srgbClr val="000000"/>
                </a:solidFill>
                <a:latin typeface="Open Sans 1"/>
                <a:ea typeface="Open Sans 1"/>
                <a:cs typeface="Open Sans 1"/>
                <a:sym typeface="Open Sans 1"/>
              </a:rPr>
              <a:t>A journal entry that is automatically or manually reversed in a future period.</a:t>
            </a:r>
          </a:p>
          <a:p>
            <a:pPr marL="388620" lvl="1" indent="-194310" algn="l">
              <a:lnSpc>
                <a:spcPts val="2790"/>
              </a:lnSpc>
              <a:buFont typeface="Arial"/>
              <a:buChar char="•"/>
            </a:pPr>
            <a:r>
              <a:rPr lang="en-US" sz="1800">
                <a:solidFill>
                  <a:srgbClr val="000000"/>
                </a:solidFill>
                <a:latin typeface="Open Sans 1"/>
                <a:ea typeface="Open Sans 1"/>
                <a:cs typeface="Open Sans 1"/>
                <a:sym typeface="Open Sans 1"/>
              </a:rPr>
              <a:t>Used to correct accruals and temporary adjustments.</a:t>
            </a:r>
          </a:p>
          <a:p>
            <a:pPr marL="388620" lvl="1" indent="-194310" algn="l">
              <a:lnSpc>
                <a:spcPts val="2790"/>
              </a:lnSpc>
              <a:buFont typeface="Arial"/>
              <a:buChar char="•"/>
            </a:pPr>
            <a:r>
              <a:rPr lang="en-US" sz="1800">
                <a:solidFill>
                  <a:srgbClr val="000000"/>
                </a:solidFill>
                <a:latin typeface="Open Sans 1"/>
                <a:ea typeface="Open Sans 1"/>
                <a:cs typeface="Open Sans 1"/>
                <a:sym typeface="Open Sans 1"/>
              </a:rPr>
              <a:t>Types of Reversals:</a:t>
            </a:r>
          </a:p>
          <a:p>
            <a:pPr marL="777240" lvl="2" indent="-259080" algn="l">
              <a:lnSpc>
                <a:spcPts val="2790"/>
              </a:lnSpc>
              <a:buFont typeface="Arial"/>
              <a:buChar char="⚬"/>
            </a:pPr>
            <a:r>
              <a:rPr lang="en-US" sz="1800">
                <a:solidFill>
                  <a:srgbClr val="000000"/>
                </a:solidFill>
                <a:latin typeface="Open Sans 1"/>
                <a:ea typeface="Open Sans 1"/>
                <a:cs typeface="Open Sans 1"/>
                <a:sym typeface="Open Sans 1"/>
              </a:rPr>
              <a:t>Switch Dr/Cr.</a:t>
            </a:r>
          </a:p>
          <a:p>
            <a:pPr marL="777240" lvl="2" indent="-259080" algn="l">
              <a:lnSpc>
                <a:spcPts val="2790"/>
              </a:lnSpc>
              <a:buFont typeface="Arial"/>
              <a:buChar char="⚬"/>
            </a:pPr>
            <a:r>
              <a:rPr lang="en-US" sz="1800">
                <a:solidFill>
                  <a:srgbClr val="000000"/>
                </a:solidFill>
                <a:latin typeface="Open Sans 1"/>
                <a:ea typeface="Open Sans 1"/>
                <a:cs typeface="Open Sans 1"/>
                <a:sym typeface="Open Sans 1"/>
              </a:rPr>
              <a:t>Change Sign. </a:t>
            </a:r>
          </a:p>
          <a:p>
            <a:pPr marL="0" lvl="0" indent="0" algn="l">
              <a:lnSpc>
                <a:spcPts val="2790"/>
              </a:lnSpc>
            </a:pPr>
            <a:endParaRPr lang="en-US" sz="1800">
              <a:solidFill>
                <a:srgbClr val="000000"/>
              </a:solidFill>
              <a:latin typeface="Open Sans 1"/>
              <a:ea typeface="Open Sans 1"/>
              <a:cs typeface="Open Sans 1"/>
              <a:sym typeface="Open Sans 1"/>
            </a:endParaRPr>
          </a:p>
        </p:txBody>
      </p:sp>
      <p:sp>
        <p:nvSpPr>
          <p:cNvPr id="41" name="TextBox 41"/>
          <p:cNvSpPr txBox="1"/>
          <p:nvPr/>
        </p:nvSpPr>
        <p:spPr>
          <a:xfrm>
            <a:off x="12321200" y="5276360"/>
            <a:ext cx="4938100" cy="3342056"/>
          </a:xfrm>
          <a:prstGeom prst="rect">
            <a:avLst/>
          </a:prstGeom>
        </p:spPr>
        <p:txBody>
          <a:bodyPr lIns="0" tIns="0" rIns="0" bIns="0" rtlCol="0" anchor="t">
            <a:spAutoFit/>
          </a:bodyPr>
          <a:lstStyle/>
          <a:p>
            <a:pPr marL="388620" lvl="1" indent="-194310" algn="l">
              <a:lnSpc>
                <a:spcPts val="2790"/>
              </a:lnSpc>
              <a:buFont typeface="Arial"/>
              <a:buChar char="•"/>
            </a:pPr>
            <a:r>
              <a:rPr lang="en-US" sz="1800">
                <a:solidFill>
                  <a:srgbClr val="000000"/>
                </a:solidFill>
                <a:latin typeface="Open Sans 1"/>
                <a:ea typeface="Open Sans 1"/>
                <a:cs typeface="Open Sans 1"/>
                <a:sym typeface="Open Sans 1"/>
              </a:rPr>
              <a:t>A journal created once and repeated periodically that can be used for regular, consistent transactions like depreciation, rent, and payroll allocations.</a:t>
            </a:r>
          </a:p>
          <a:p>
            <a:pPr marL="435251" lvl="1" indent="-217626" algn="l">
              <a:lnSpc>
                <a:spcPts val="3124"/>
              </a:lnSpc>
              <a:buFont typeface="Arial"/>
              <a:buChar char="•"/>
            </a:pPr>
            <a:r>
              <a:rPr lang="en-US" sz="2015">
                <a:solidFill>
                  <a:srgbClr val="000000"/>
                </a:solidFill>
                <a:latin typeface="Open Sans 1"/>
                <a:ea typeface="Open Sans 1"/>
                <a:cs typeface="Open Sans 1"/>
                <a:sym typeface="Open Sans 1"/>
              </a:rPr>
              <a:t>Types of Recurring Journals:</a:t>
            </a:r>
          </a:p>
          <a:p>
            <a:pPr marL="870502" lvl="2" indent="-290167" algn="l">
              <a:lnSpc>
                <a:spcPts val="3124"/>
              </a:lnSpc>
              <a:buFont typeface="Arial"/>
              <a:buChar char="⚬"/>
            </a:pPr>
            <a:r>
              <a:rPr lang="en-US" sz="2015">
                <a:solidFill>
                  <a:srgbClr val="000000"/>
                </a:solidFill>
                <a:latin typeface="Open Sans 1"/>
                <a:ea typeface="Open Sans 1"/>
                <a:cs typeface="Open Sans 1"/>
                <a:sym typeface="Open Sans 1"/>
              </a:rPr>
              <a:t>Skeleton</a:t>
            </a:r>
          </a:p>
          <a:p>
            <a:pPr marL="870502" lvl="2" indent="-290167" algn="l">
              <a:lnSpc>
                <a:spcPts val="3124"/>
              </a:lnSpc>
              <a:buFont typeface="Arial"/>
              <a:buChar char="⚬"/>
            </a:pPr>
            <a:r>
              <a:rPr lang="en-US" sz="2015">
                <a:solidFill>
                  <a:srgbClr val="000000"/>
                </a:solidFill>
                <a:latin typeface="Open Sans 1"/>
                <a:ea typeface="Open Sans 1"/>
                <a:cs typeface="Open Sans 1"/>
                <a:sym typeface="Open Sans 1"/>
              </a:rPr>
              <a:t>Formula</a:t>
            </a:r>
          </a:p>
          <a:p>
            <a:pPr marL="870502" lvl="2" indent="-290167" algn="l">
              <a:lnSpc>
                <a:spcPts val="3124"/>
              </a:lnSpc>
              <a:buFont typeface="Arial"/>
              <a:buChar char="⚬"/>
            </a:pPr>
            <a:r>
              <a:rPr lang="en-US" sz="2015">
                <a:solidFill>
                  <a:srgbClr val="000000"/>
                </a:solidFill>
                <a:latin typeface="Open Sans 1"/>
                <a:ea typeface="Open Sans 1"/>
                <a:cs typeface="Open Sans 1"/>
                <a:sym typeface="Open Sans 1"/>
              </a:rPr>
              <a:t>Standard</a:t>
            </a:r>
          </a:p>
          <a:p>
            <a:pPr marL="0" lvl="0" indent="0" algn="just">
              <a:lnSpc>
                <a:spcPts val="3273"/>
              </a:lnSpc>
            </a:pPr>
            <a:endParaRPr lang="en-US" sz="2015">
              <a:solidFill>
                <a:srgbClr val="000000"/>
              </a:solidFill>
              <a:latin typeface="Open Sans 1"/>
              <a:ea typeface="Open Sans 1"/>
              <a:cs typeface="Open Sans 1"/>
              <a:sym typeface="Open Sans 1"/>
            </a:endParaRPr>
          </a:p>
        </p:txBody>
      </p:sp>
      <p:sp>
        <p:nvSpPr>
          <p:cNvPr id="42" name="Freeform 42"/>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8"/>
            <a:stretch>
              <a:fillRect/>
            </a:stretch>
          </a:blipFill>
        </p:spPr>
        <p:txBody>
          <a:bodyPr/>
          <a:lstStyle/>
          <a:p>
            <a:endParaRPr lang="en-US"/>
          </a:p>
        </p:txBody>
      </p:sp>
      <p:sp>
        <p:nvSpPr>
          <p:cNvPr id="43" name="Freeform 43"/>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9"/>
            <a:stretch>
              <a:fillRect/>
            </a:stretch>
          </a:blipFill>
        </p:spPr>
        <p:txBody>
          <a:bodyPr/>
          <a:lstStyle/>
          <a:p>
            <a:endParaRPr lang="en-US"/>
          </a:p>
        </p:txBody>
      </p:sp>
      <p:sp>
        <p:nvSpPr>
          <p:cNvPr id="44" name="Freeform 44"/>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510155" y="2159235"/>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1283709" y="1457147"/>
            <a:ext cx="5077485" cy="3846195"/>
          </a:xfrm>
          <a:custGeom>
            <a:avLst/>
            <a:gdLst/>
            <a:ahLst/>
            <a:cxnLst/>
            <a:rect l="l" t="t" r="r" b="b"/>
            <a:pathLst>
              <a:path w="5077485" h="3846195">
                <a:moveTo>
                  <a:pt x="0" y="0"/>
                </a:moveTo>
                <a:lnTo>
                  <a:pt x="5077485" y="0"/>
                </a:lnTo>
                <a:lnTo>
                  <a:pt x="5077485" y="3846194"/>
                </a:lnTo>
                <a:lnTo>
                  <a:pt x="0" y="3846194"/>
                </a:lnTo>
                <a:lnTo>
                  <a:pt x="0" y="0"/>
                </a:lnTo>
                <a:close/>
              </a:path>
            </a:pathLst>
          </a:custGeom>
          <a:blipFill>
            <a:blip r:embed="rId5"/>
            <a:stretch>
              <a:fillRect/>
            </a:stretch>
          </a:blipFill>
        </p:spPr>
        <p:txBody>
          <a:bodyPr/>
          <a:lstStyle/>
          <a:p>
            <a:endParaRPr lang="en-US"/>
          </a:p>
        </p:txBody>
      </p:sp>
      <p:sp>
        <p:nvSpPr>
          <p:cNvPr id="13" name="Freeform 13"/>
          <p:cNvSpPr/>
          <p:nvPr/>
        </p:nvSpPr>
        <p:spPr>
          <a:xfrm>
            <a:off x="10571011" y="5481400"/>
            <a:ext cx="6195838" cy="3776900"/>
          </a:xfrm>
          <a:custGeom>
            <a:avLst/>
            <a:gdLst/>
            <a:ahLst/>
            <a:cxnLst/>
            <a:rect l="l" t="t" r="r" b="b"/>
            <a:pathLst>
              <a:path w="6195838" h="3776900">
                <a:moveTo>
                  <a:pt x="0" y="0"/>
                </a:moveTo>
                <a:lnTo>
                  <a:pt x="6195838" y="0"/>
                </a:lnTo>
                <a:lnTo>
                  <a:pt x="6195838" y="3776900"/>
                </a:lnTo>
                <a:lnTo>
                  <a:pt x="0" y="3776900"/>
                </a:lnTo>
                <a:lnTo>
                  <a:pt x="0" y="0"/>
                </a:lnTo>
                <a:close/>
              </a:path>
            </a:pathLst>
          </a:custGeom>
          <a:blipFill>
            <a:blip r:embed="rId6"/>
            <a:stretch>
              <a:fillRect l="-505" r="-252"/>
            </a:stretch>
          </a:blipFill>
        </p:spPr>
        <p:txBody>
          <a:bodyPr/>
          <a:lstStyle/>
          <a:p>
            <a:endParaRPr lang="en-US"/>
          </a:p>
        </p:txBody>
      </p:sp>
      <p:sp>
        <p:nvSpPr>
          <p:cNvPr id="14" name="TextBox 14"/>
          <p:cNvSpPr txBox="1"/>
          <p:nvPr/>
        </p:nvSpPr>
        <p:spPr>
          <a:xfrm>
            <a:off x="1971576" y="1943134"/>
            <a:ext cx="8545562" cy="8140700"/>
          </a:xfrm>
          <a:prstGeom prst="rect">
            <a:avLst/>
          </a:prstGeom>
        </p:spPr>
        <p:txBody>
          <a:bodyPr lIns="0" tIns="0" rIns="0" bIns="0" rtlCol="0" anchor="t">
            <a:spAutoFit/>
          </a:bodyPr>
          <a:lstStyle/>
          <a:p>
            <a:pPr algn="l">
              <a:lnSpc>
                <a:spcPts val="2939"/>
              </a:lnSpc>
              <a:spcBef>
                <a:spcPct val="0"/>
              </a:spcBef>
            </a:pPr>
            <a:r>
              <a:rPr lang="en-US" sz="2099" b="1" i="1">
                <a:solidFill>
                  <a:srgbClr val="000000"/>
                </a:solidFill>
                <a:latin typeface="Inter Bold Italics"/>
                <a:ea typeface="Inter Bold Italics"/>
                <a:cs typeface="Inter Bold Italics"/>
                <a:sym typeface="Inter Bold Italics"/>
              </a:rPr>
              <a:t>Path:</a:t>
            </a:r>
          </a:p>
          <a:p>
            <a:pPr algn="l">
              <a:lnSpc>
                <a:spcPts val="2939"/>
              </a:lnSpc>
              <a:spcBef>
                <a:spcPct val="0"/>
              </a:spcBef>
            </a:pPr>
            <a:r>
              <a:rPr lang="en-US" sz="2099">
                <a:solidFill>
                  <a:srgbClr val="000000"/>
                </a:solidFill>
                <a:latin typeface="Inter"/>
                <a:ea typeface="Inter"/>
                <a:cs typeface="Inter"/>
                <a:sym typeface="Inter"/>
              </a:rPr>
              <a:t>General Ledger (Responsibility) - Journal - Enter - New Journal</a:t>
            </a:r>
          </a:p>
          <a:p>
            <a:pPr marL="453388" lvl="1" indent="-226694" algn="l">
              <a:lnSpc>
                <a:spcPts val="2939"/>
              </a:lnSpc>
              <a:spcBef>
                <a:spcPct val="0"/>
              </a:spcBef>
              <a:buFont typeface="Arial"/>
              <a:buChar char="•"/>
            </a:pPr>
            <a:r>
              <a:rPr lang="en-US" sz="2099">
                <a:solidFill>
                  <a:srgbClr val="000000"/>
                </a:solidFill>
                <a:latin typeface="Inter"/>
                <a:ea typeface="Inter"/>
                <a:cs typeface="Inter"/>
                <a:sym typeface="Inter"/>
              </a:rPr>
              <a:t>The "Find Journal" screen will appear.</a:t>
            </a:r>
          </a:p>
          <a:p>
            <a:pPr algn="l">
              <a:lnSpc>
                <a:spcPts val="2939"/>
              </a:lnSpc>
              <a:spcBef>
                <a:spcPct val="0"/>
              </a:spcBef>
            </a:pPr>
            <a:endParaRPr lang="en-US" sz="2099">
              <a:solidFill>
                <a:srgbClr val="000000"/>
              </a:solidFill>
              <a:latin typeface="Inter"/>
              <a:ea typeface="Inter"/>
              <a:cs typeface="Inter"/>
              <a:sym typeface="Inter"/>
            </a:endParaRPr>
          </a:p>
          <a:p>
            <a:pPr algn="l">
              <a:lnSpc>
                <a:spcPts val="2659"/>
              </a:lnSpc>
              <a:spcBef>
                <a:spcPct val="0"/>
              </a:spcBef>
            </a:pPr>
            <a:endParaRPr lang="en-US" sz="2099">
              <a:solidFill>
                <a:srgbClr val="000000"/>
              </a:solidFill>
              <a:latin typeface="Inter"/>
              <a:ea typeface="Inter"/>
              <a:cs typeface="Inter"/>
              <a:sym typeface="Inter"/>
            </a:endParaRPr>
          </a:p>
          <a:p>
            <a:pPr algn="l">
              <a:lnSpc>
                <a:spcPts val="2659"/>
              </a:lnSpc>
              <a:spcBef>
                <a:spcPct val="0"/>
              </a:spcBef>
            </a:pPr>
            <a:endParaRPr lang="en-US" sz="2099">
              <a:solidFill>
                <a:srgbClr val="000000"/>
              </a:solidFill>
              <a:latin typeface="Inter"/>
              <a:ea typeface="Inter"/>
              <a:cs typeface="Inter"/>
              <a:sym typeface="Inter"/>
            </a:endParaRPr>
          </a:p>
          <a:p>
            <a:pPr algn="l">
              <a:lnSpc>
                <a:spcPts val="2939"/>
              </a:lnSpc>
              <a:spcBef>
                <a:spcPct val="0"/>
              </a:spcBef>
            </a:pPr>
            <a:r>
              <a:rPr lang="en-US" sz="2099" b="1" i="1">
                <a:solidFill>
                  <a:srgbClr val="000000"/>
                </a:solidFill>
                <a:latin typeface="Inter Bold Italics"/>
                <a:ea typeface="Inter Bold Italics"/>
                <a:cs typeface="Inter Bold Italics"/>
                <a:sym typeface="Inter Bold Italics"/>
              </a:rPr>
              <a:t>Functions in Find Journal Screen:</a:t>
            </a:r>
          </a:p>
          <a:p>
            <a:pPr marL="453388" lvl="1" indent="-226694" algn="l">
              <a:lnSpc>
                <a:spcPts val="3590"/>
              </a:lnSpc>
              <a:buFont typeface="Arial"/>
              <a:buChar char="•"/>
            </a:pPr>
            <a:r>
              <a:rPr lang="en-US" sz="2099" b="1">
                <a:solidFill>
                  <a:srgbClr val="000000"/>
                </a:solidFill>
                <a:latin typeface="Inter Bold"/>
                <a:ea typeface="Inter Bold"/>
                <a:cs typeface="Inter Bold"/>
                <a:sym typeface="Inter Bold"/>
              </a:rPr>
              <a:t>Batch:</a:t>
            </a:r>
            <a:r>
              <a:rPr lang="en-US" sz="2099">
                <a:solidFill>
                  <a:srgbClr val="000000"/>
                </a:solidFill>
                <a:latin typeface="Inter"/>
                <a:ea typeface="Inter"/>
                <a:cs typeface="Inter"/>
                <a:sym typeface="Inter"/>
              </a:rPr>
              <a:t> Groups related journals within a specific period.</a:t>
            </a:r>
          </a:p>
          <a:p>
            <a:pPr marL="453388" lvl="1" indent="-226694" algn="l">
              <a:lnSpc>
                <a:spcPts val="3590"/>
              </a:lnSpc>
              <a:buFont typeface="Arial"/>
              <a:buChar char="•"/>
            </a:pPr>
            <a:r>
              <a:rPr lang="en-US" sz="2099" b="1">
                <a:solidFill>
                  <a:srgbClr val="000000"/>
                </a:solidFill>
                <a:latin typeface="Inter Bold"/>
                <a:ea typeface="Inter Bold"/>
                <a:cs typeface="Inter Bold"/>
                <a:sym typeface="Inter Bold"/>
              </a:rPr>
              <a:t>Journal:</a:t>
            </a:r>
            <a:r>
              <a:rPr lang="en-US" sz="2099">
                <a:solidFill>
                  <a:srgbClr val="000000"/>
                </a:solidFill>
                <a:latin typeface="Inter"/>
                <a:ea typeface="Inter"/>
                <a:cs typeface="Inter"/>
                <a:sym typeface="Inter"/>
              </a:rPr>
              <a:t> Shows individual journal entries in a batch.</a:t>
            </a:r>
          </a:p>
          <a:p>
            <a:pPr marL="453388" lvl="1" indent="-226694" algn="l">
              <a:lnSpc>
                <a:spcPts val="3590"/>
              </a:lnSpc>
              <a:buFont typeface="Arial"/>
              <a:buChar char="•"/>
            </a:pPr>
            <a:r>
              <a:rPr lang="en-US" sz="2099" b="1">
                <a:solidFill>
                  <a:srgbClr val="000000"/>
                </a:solidFill>
                <a:latin typeface="Inter Bold"/>
                <a:ea typeface="Inter Bold"/>
                <a:cs typeface="Inter Bold"/>
                <a:sym typeface="Inter Bold"/>
              </a:rPr>
              <a:t>Ledger: </a:t>
            </a:r>
            <a:r>
              <a:rPr lang="en-US" sz="2099">
                <a:solidFill>
                  <a:srgbClr val="000000"/>
                </a:solidFill>
                <a:latin typeface="Inter"/>
                <a:ea typeface="Inter"/>
                <a:cs typeface="Inter"/>
                <a:sym typeface="Inter"/>
              </a:rPr>
              <a:t>Tracks and totals financial transactions.</a:t>
            </a:r>
          </a:p>
          <a:p>
            <a:pPr marL="453388" lvl="1" indent="-226694" algn="l">
              <a:lnSpc>
                <a:spcPts val="3590"/>
              </a:lnSpc>
              <a:buFont typeface="Arial"/>
              <a:buChar char="•"/>
            </a:pPr>
            <a:r>
              <a:rPr lang="en-US" sz="2099" b="1">
                <a:solidFill>
                  <a:srgbClr val="000000"/>
                </a:solidFill>
                <a:latin typeface="Inter Bold"/>
                <a:ea typeface="Inter Bold"/>
                <a:cs typeface="Inter Bold"/>
                <a:sym typeface="Inter Bold"/>
              </a:rPr>
              <a:t>Source: </a:t>
            </a:r>
            <a:r>
              <a:rPr lang="en-US" sz="2099">
                <a:solidFill>
                  <a:srgbClr val="000000"/>
                </a:solidFill>
                <a:latin typeface="Inter"/>
                <a:ea typeface="Inter"/>
                <a:cs typeface="Inter"/>
                <a:sym typeface="Inter"/>
              </a:rPr>
              <a:t>Identifies the origin of the transaction (e.g., department).</a:t>
            </a:r>
          </a:p>
          <a:p>
            <a:pPr marL="453388" lvl="1" indent="-226694" algn="l">
              <a:lnSpc>
                <a:spcPts val="3590"/>
              </a:lnSpc>
              <a:buFont typeface="Arial"/>
              <a:buChar char="•"/>
            </a:pPr>
            <a:r>
              <a:rPr lang="en-US" sz="2099" b="1">
                <a:solidFill>
                  <a:srgbClr val="000000"/>
                </a:solidFill>
                <a:latin typeface="Inter Bold"/>
                <a:ea typeface="Inter Bold"/>
                <a:cs typeface="Inter Bold"/>
                <a:sym typeface="Inter Bold"/>
              </a:rPr>
              <a:t>Category:</a:t>
            </a:r>
            <a:r>
              <a:rPr lang="en-US" sz="2099">
                <a:solidFill>
                  <a:srgbClr val="000000"/>
                </a:solidFill>
                <a:latin typeface="Inter"/>
                <a:ea typeface="Inter"/>
                <a:cs typeface="Inter"/>
                <a:sym typeface="Inter"/>
              </a:rPr>
              <a:t> Classifies transactions for organization and reporting.</a:t>
            </a:r>
          </a:p>
          <a:p>
            <a:pPr marL="453388" lvl="1" indent="-226694" algn="l">
              <a:lnSpc>
                <a:spcPts val="3590"/>
              </a:lnSpc>
              <a:buFont typeface="Arial"/>
              <a:buChar char="•"/>
            </a:pPr>
            <a:r>
              <a:rPr lang="en-US" sz="2099" b="1">
                <a:solidFill>
                  <a:srgbClr val="000000"/>
                </a:solidFill>
                <a:latin typeface="Inter Bold"/>
                <a:ea typeface="Inter Bold"/>
                <a:cs typeface="Inter Bold"/>
                <a:sym typeface="Inter Bold"/>
              </a:rPr>
              <a:t>Period:</a:t>
            </a:r>
            <a:r>
              <a:rPr lang="en-US" sz="2099">
                <a:solidFill>
                  <a:srgbClr val="000000"/>
                </a:solidFill>
                <a:latin typeface="Inter"/>
                <a:ea typeface="Inter"/>
                <a:cs typeface="Inter"/>
                <a:sym typeface="Inter"/>
              </a:rPr>
              <a:t> Specifies the accounting period of the transactions.</a:t>
            </a:r>
          </a:p>
          <a:p>
            <a:pPr marL="453388" lvl="1" indent="-226694" algn="l">
              <a:lnSpc>
                <a:spcPts val="3590"/>
              </a:lnSpc>
              <a:buFont typeface="Arial"/>
              <a:buChar char="•"/>
            </a:pPr>
            <a:r>
              <a:rPr lang="en-US" sz="2099" b="1">
                <a:solidFill>
                  <a:srgbClr val="000000"/>
                </a:solidFill>
                <a:latin typeface="Inter Bold"/>
                <a:ea typeface="Inter Bold"/>
                <a:cs typeface="Inter Bold"/>
                <a:sym typeface="Inter Bold"/>
              </a:rPr>
              <a:t>Currency: </a:t>
            </a:r>
            <a:r>
              <a:rPr lang="en-US" sz="2099">
                <a:solidFill>
                  <a:srgbClr val="000000"/>
                </a:solidFill>
                <a:latin typeface="Inter"/>
                <a:ea typeface="Inter"/>
                <a:cs typeface="Inter"/>
                <a:sym typeface="Inter"/>
              </a:rPr>
              <a:t>Displays the transaction currency.</a:t>
            </a:r>
          </a:p>
          <a:p>
            <a:pPr marL="453388" lvl="1" indent="-226694" algn="l">
              <a:lnSpc>
                <a:spcPts val="3590"/>
              </a:lnSpc>
              <a:buFont typeface="Arial"/>
              <a:buChar char="•"/>
            </a:pPr>
            <a:r>
              <a:rPr lang="en-US" sz="2099" b="1">
                <a:solidFill>
                  <a:srgbClr val="000000"/>
                </a:solidFill>
                <a:latin typeface="Inter Bold"/>
                <a:ea typeface="Inter Bold"/>
                <a:cs typeface="Inter Bold"/>
                <a:sym typeface="Inter Bold"/>
              </a:rPr>
              <a:t>Posting</a:t>
            </a:r>
            <a:r>
              <a:rPr lang="en-US" sz="2099">
                <a:solidFill>
                  <a:srgbClr val="000000"/>
                </a:solidFill>
                <a:latin typeface="Inter"/>
                <a:ea typeface="Inter"/>
                <a:cs typeface="Inter"/>
                <a:sym typeface="Inter"/>
              </a:rPr>
              <a:t>: Indicates if entries are posted to the ledger.</a:t>
            </a:r>
          </a:p>
          <a:p>
            <a:pPr marL="453388" lvl="1" indent="-226694" algn="l">
              <a:lnSpc>
                <a:spcPts val="3590"/>
              </a:lnSpc>
              <a:buFont typeface="Arial"/>
              <a:buChar char="•"/>
            </a:pPr>
            <a:r>
              <a:rPr lang="en-US" sz="2099" b="1">
                <a:solidFill>
                  <a:srgbClr val="000000"/>
                </a:solidFill>
                <a:latin typeface="Inter Bold"/>
                <a:ea typeface="Inter Bold"/>
                <a:cs typeface="Inter Bold"/>
                <a:sym typeface="Inter Bold"/>
              </a:rPr>
              <a:t>Funds:</a:t>
            </a:r>
            <a:r>
              <a:rPr lang="en-US" sz="2099">
                <a:solidFill>
                  <a:srgbClr val="000000"/>
                </a:solidFill>
                <a:latin typeface="Inter"/>
                <a:ea typeface="Inter"/>
                <a:cs typeface="Inter"/>
                <a:sym typeface="Inter"/>
              </a:rPr>
              <a:t> Reflects the availability/status of transaction funds</a:t>
            </a:r>
            <a:r>
              <a:rPr lang="en-US" sz="2099" b="1">
                <a:solidFill>
                  <a:srgbClr val="000000"/>
                </a:solidFill>
                <a:latin typeface="Inter Bold"/>
                <a:ea typeface="Inter Bold"/>
                <a:cs typeface="Inter Bold"/>
                <a:sym typeface="Inter Bold"/>
              </a:rPr>
              <a:t>.</a:t>
            </a:r>
          </a:p>
          <a:p>
            <a:pPr algn="l">
              <a:lnSpc>
                <a:spcPts val="2939"/>
              </a:lnSpc>
              <a:spcBef>
                <a:spcPct val="0"/>
              </a:spcBef>
            </a:pPr>
            <a:r>
              <a:rPr lang="en-US" sz="2099" b="1" i="1">
                <a:solidFill>
                  <a:srgbClr val="000000"/>
                </a:solidFill>
                <a:latin typeface="Inter Bold Italics"/>
                <a:ea typeface="Inter Bold Italics"/>
                <a:cs typeface="Inter Bold Italics"/>
                <a:sym typeface="Inter Bold Italics"/>
              </a:rPr>
              <a:t>.</a:t>
            </a:r>
          </a:p>
          <a:p>
            <a:pPr algn="l">
              <a:lnSpc>
                <a:spcPts val="2659"/>
              </a:lnSpc>
              <a:spcBef>
                <a:spcPct val="0"/>
              </a:spcBef>
            </a:pPr>
            <a:endParaRPr lang="en-US" sz="2099" b="1" i="1">
              <a:solidFill>
                <a:srgbClr val="000000"/>
              </a:solidFill>
              <a:latin typeface="Inter Bold Italics"/>
              <a:ea typeface="Inter Bold Italics"/>
              <a:cs typeface="Inter Bold Italics"/>
              <a:sym typeface="Inter Bold Italics"/>
            </a:endParaRPr>
          </a:p>
        </p:txBody>
      </p:sp>
      <p:sp>
        <p:nvSpPr>
          <p:cNvPr id="15" name="TextBox 15"/>
          <p:cNvSpPr txBox="1"/>
          <p:nvPr/>
        </p:nvSpPr>
        <p:spPr>
          <a:xfrm>
            <a:off x="1536352" y="962025"/>
            <a:ext cx="8042871"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Entering ٍStandard Journal  </a:t>
            </a:r>
          </a:p>
        </p:txBody>
      </p:sp>
      <p:sp>
        <p:nvSpPr>
          <p:cNvPr id="16" name="Freeform 16"/>
          <p:cNvSpPr/>
          <p:nvPr/>
        </p:nvSpPr>
        <p:spPr>
          <a:xfrm rot="-4422774" flipH="1" flipV="1">
            <a:off x="10224139" y="4042073"/>
            <a:ext cx="1306902" cy="369200"/>
          </a:xfrm>
          <a:custGeom>
            <a:avLst/>
            <a:gdLst/>
            <a:ahLst/>
            <a:cxnLst/>
            <a:rect l="l" t="t" r="r" b="b"/>
            <a:pathLst>
              <a:path w="1306902" h="369200">
                <a:moveTo>
                  <a:pt x="1306901" y="369200"/>
                </a:moveTo>
                <a:lnTo>
                  <a:pt x="0" y="369200"/>
                </a:lnTo>
                <a:lnTo>
                  <a:pt x="0" y="0"/>
                </a:lnTo>
                <a:lnTo>
                  <a:pt x="1306901" y="0"/>
                </a:lnTo>
                <a:lnTo>
                  <a:pt x="1306901" y="3692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41894"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510155" y="2159235"/>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9654510" y="2968778"/>
            <a:ext cx="8189718" cy="4780748"/>
          </a:xfrm>
          <a:custGeom>
            <a:avLst/>
            <a:gdLst/>
            <a:ahLst/>
            <a:cxnLst/>
            <a:rect l="l" t="t" r="r" b="b"/>
            <a:pathLst>
              <a:path w="8189718" h="4780748">
                <a:moveTo>
                  <a:pt x="0" y="0"/>
                </a:moveTo>
                <a:lnTo>
                  <a:pt x="8189718" y="0"/>
                </a:lnTo>
                <a:lnTo>
                  <a:pt x="8189718" y="4780748"/>
                </a:lnTo>
                <a:lnTo>
                  <a:pt x="0" y="4780748"/>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1971576" y="962025"/>
            <a:ext cx="8827393"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Entering Basic Journal  (Cont.) </a:t>
            </a:r>
          </a:p>
        </p:txBody>
      </p:sp>
      <p:sp>
        <p:nvSpPr>
          <p:cNvPr id="14" name="TextBox 14"/>
          <p:cNvSpPr txBox="1"/>
          <p:nvPr/>
        </p:nvSpPr>
        <p:spPr>
          <a:xfrm>
            <a:off x="2038811" y="1993721"/>
            <a:ext cx="7491314" cy="2928620"/>
          </a:xfrm>
          <a:prstGeom prst="rect">
            <a:avLst/>
          </a:prstGeom>
        </p:spPr>
        <p:txBody>
          <a:bodyPr lIns="0" tIns="0" rIns="0" bIns="0" rtlCol="0" anchor="t">
            <a:spAutoFit/>
          </a:bodyPr>
          <a:lstStyle/>
          <a:p>
            <a:pPr algn="l">
              <a:lnSpc>
                <a:spcPts val="2799"/>
              </a:lnSpc>
              <a:spcBef>
                <a:spcPct val="0"/>
              </a:spcBef>
            </a:pPr>
            <a:r>
              <a:rPr lang="en-US" sz="1999" b="1" i="1">
                <a:solidFill>
                  <a:srgbClr val="000000"/>
                </a:solidFill>
                <a:latin typeface="Inter Bold Italics"/>
                <a:ea typeface="Inter Bold Italics"/>
                <a:cs typeface="Inter Bold Italics"/>
                <a:sym typeface="Inter Bold Italics"/>
              </a:rPr>
              <a:t>Header Section (Journal Details)</a:t>
            </a:r>
          </a:p>
          <a:p>
            <a:pPr marL="431799" lvl="1" indent="-215899" algn="l">
              <a:lnSpc>
                <a:spcPts val="2979"/>
              </a:lnSpc>
              <a:buFont typeface="Arial"/>
              <a:buChar char="•"/>
            </a:pPr>
            <a:r>
              <a:rPr lang="en-US" sz="1999" b="1">
                <a:solidFill>
                  <a:srgbClr val="000000"/>
                </a:solidFill>
                <a:latin typeface="Inter Bold"/>
                <a:ea typeface="Inter Bold"/>
                <a:cs typeface="Inter Bold"/>
                <a:sym typeface="Inter Bold"/>
              </a:rPr>
              <a:t>Journal:</a:t>
            </a:r>
            <a:r>
              <a:rPr lang="en-US" sz="1999">
                <a:solidFill>
                  <a:srgbClr val="000000"/>
                </a:solidFill>
                <a:latin typeface="Inter"/>
                <a:ea typeface="Inter"/>
                <a:cs typeface="Inter"/>
                <a:sym typeface="Inter"/>
              </a:rPr>
              <a:t> Name/ID of the journal entry (required)</a:t>
            </a:r>
          </a:p>
          <a:p>
            <a:pPr marL="431799" lvl="1" indent="-215899" algn="l">
              <a:lnSpc>
                <a:spcPts val="2979"/>
              </a:lnSpc>
              <a:buFont typeface="Arial"/>
              <a:buChar char="•"/>
            </a:pPr>
            <a:r>
              <a:rPr lang="en-US" sz="1999" b="1">
                <a:solidFill>
                  <a:srgbClr val="000000"/>
                </a:solidFill>
                <a:latin typeface="Inter Bold"/>
                <a:ea typeface="Inter Bold"/>
                <a:cs typeface="Inter Bold"/>
                <a:sym typeface="Inter Bold"/>
              </a:rPr>
              <a:t>Description: </a:t>
            </a:r>
            <a:r>
              <a:rPr lang="en-US" sz="1999">
                <a:solidFill>
                  <a:srgbClr val="000000"/>
                </a:solidFill>
                <a:latin typeface="Inter"/>
                <a:ea typeface="Inter"/>
                <a:cs typeface="Inter"/>
                <a:sym typeface="Inter"/>
              </a:rPr>
              <a:t>Brief reference for the journal entry</a:t>
            </a:r>
          </a:p>
          <a:p>
            <a:pPr marL="431799" lvl="1" indent="-215899" algn="l">
              <a:lnSpc>
                <a:spcPts val="2979"/>
              </a:lnSpc>
              <a:buFont typeface="Arial"/>
              <a:buChar char="•"/>
            </a:pPr>
            <a:r>
              <a:rPr lang="en-US" sz="1999" b="1">
                <a:solidFill>
                  <a:srgbClr val="000000"/>
                </a:solidFill>
                <a:latin typeface="Inter Bold"/>
                <a:ea typeface="Inter Bold"/>
                <a:cs typeface="Inter Bold"/>
                <a:sym typeface="Inter Bold"/>
              </a:rPr>
              <a:t>Ledger:</a:t>
            </a:r>
            <a:r>
              <a:rPr lang="en-US" sz="1999">
                <a:solidFill>
                  <a:srgbClr val="000000"/>
                </a:solidFill>
                <a:latin typeface="Inter"/>
                <a:ea typeface="Inter"/>
                <a:cs typeface="Inter"/>
                <a:sym typeface="Inter"/>
              </a:rPr>
              <a:t> Specifies the ledger for posting</a:t>
            </a:r>
          </a:p>
          <a:p>
            <a:pPr marL="431799" lvl="1" indent="-215899" algn="l">
              <a:lnSpc>
                <a:spcPts val="2979"/>
              </a:lnSpc>
              <a:buFont typeface="Arial"/>
              <a:buChar char="•"/>
            </a:pPr>
            <a:r>
              <a:rPr lang="en-US" sz="1999" b="1">
                <a:solidFill>
                  <a:srgbClr val="000000"/>
                </a:solidFill>
                <a:latin typeface="Inter Bold"/>
                <a:ea typeface="Inter Bold"/>
                <a:cs typeface="Inter Bold"/>
                <a:sym typeface="Inter Bold"/>
              </a:rPr>
              <a:t>Period: </a:t>
            </a:r>
            <a:r>
              <a:rPr lang="en-US" sz="1999">
                <a:solidFill>
                  <a:srgbClr val="000000"/>
                </a:solidFill>
                <a:latin typeface="Inter"/>
                <a:ea typeface="Inter"/>
                <a:cs typeface="Inter"/>
                <a:sym typeface="Inter"/>
              </a:rPr>
              <a:t>Accounting period of the entry</a:t>
            </a:r>
          </a:p>
          <a:p>
            <a:pPr marL="431799" lvl="1" indent="-215899" algn="l">
              <a:lnSpc>
                <a:spcPts val="2979"/>
              </a:lnSpc>
              <a:buFont typeface="Arial"/>
              <a:buChar char="•"/>
            </a:pPr>
            <a:r>
              <a:rPr lang="en-US" sz="1999" b="1">
                <a:solidFill>
                  <a:srgbClr val="000000"/>
                </a:solidFill>
                <a:latin typeface="Inter Bold"/>
                <a:ea typeface="Inter Bold"/>
                <a:cs typeface="Inter Bold"/>
                <a:sym typeface="Inter Bold"/>
              </a:rPr>
              <a:t>Balance Type:</a:t>
            </a:r>
            <a:r>
              <a:rPr lang="en-US" sz="1999">
                <a:solidFill>
                  <a:srgbClr val="000000"/>
                </a:solidFill>
                <a:latin typeface="Inter"/>
                <a:ea typeface="Inter"/>
                <a:cs typeface="Inter"/>
                <a:sym typeface="Inter"/>
              </a:rPr>
              <a:t> Indicates Actual, Budget, or Encumbrance</a:t>
            </a:r>
          </a:p>
          <a:p>
            <a:pPr marL="431799" lvl="1" indent="-215899" algn="l">
              <a:lnSpc>
                <a:spcPts val="2979"/>
              </a:lnSpc>
              <a:buFont typeface="Arial"/>
              <a:buChar char="•"/>
            </a:pPr>
            <a:r>
              <a:rPr lang="en-US" sz="1999" b="1">
                <a:solidFill>
                  <a:srgbClr val="000000"/>
                </a:solidFill>
                <a:latin typeface="Inter Bold"/>
                <a:ea typeface="Inter Bold"/>
                <a:cs typeface="Inter Bold"/>
                <a:sym typeface="Inter Bold"/>
              </a:rPr>
              <a:t>Clearing Company:</a:t>
            </a:r>
            <a:r>
              <a:rPr lang="en-US" sz="1999">
                <a:solidFill>
                  <a:srgbClr val="000000"/>
                </a:solidFill>
                <a:latin typeface="Inter"/>
                <a:ea typeface="Inter"/>
                <a:cs typeface="Inter"/>
                <a:sym typeface="Inter"/>
              </a:rPr>
              <a:t> Used for intercompany transactions</a:t>
            </a:r>
          </a:p>
          <a:p>
            <a:pPr marL="431799" lvl="1" indent="-215899" algn="l">
              <a:lnSpc>
                <a:spcPts val="2979"/>
              </a:lnSpc>
              <a:buFont typeface="Arial"/>
              <a:buChar char="•"/>
            </a:pPr>
            <a:r>
              <a:rPr lang="en-US" sz="1999" b="1">
                <a:solidFill>
                  <a:srgbClr val="000000"/>
                </a:solidFill>
                <a:latin typeface="Inter Bold"/>
                <a:ea typeface="Inter Bold"/>
                <a:cs typeface="Inter Bold"/>
                <a:sym typeface="Inter Bold"/>
              </a:rPr>
              <a:t>Journal Type: </a:t>
            </a:r>
            <a:r>
              <a:rPr lang="en-US" sz="1999">
                <a:solidFill>
                  <a:srgbClr val="000000"/>
                </a:solidFill>
                <a:latin typeface="Inter"/>
                <a:ea typeface="Inter"/>
                <a:cs typeface="Inter"/>
                <a:sym typeface="Inter"/>
              </a:rPr>
              <a:t>Defines type (Standard, Reversal, Adjusting)</a:t>
            </a:r>
          </a:p>
        </p:txBody>
      </p:sp>
      <p:sp>
        <p:nvSpPr>
          <p:cNvPr id="15" name="TextBox 15"/>
          <p:cNvSpPr txBox="1"/>
          <p:nvPr/>
        </p:nvSpPr>
        <p:spPr>
          <a:xfrm>
            <a:off x="1971576" y="5265241"/>
            <a:ext cx="6543377" cy="1849755"/>
          </a:xfrm>
          <a:prstGeom prst="rect">
            <a:avLst/>
          </a:prstGeom>
        </p:spPr>
        <p:txBody>
          <a:bodyPr lIns="0" tIns="0" rIns="0" bIns="0" rtlCol="0" anchor="t">
            <a:spAutoFit/>
          </a:bodyPr>
          <a:lstStyle/>
          <a:p>
            <a:pPr algn="l">
              <a:lnSpc>
                <a:spcPts val="2799"/>
              </a:lnSpc>
              <a:spcBef>
                <a:spcPct val="0"/>
              </a:spcBef>
            </a:pPr>
            <a:r>
              <a:rPr lang="en-US" sz="1999" b="1" i="1">
                <a:solidFill>
                  <a:srgbClr val="000000"/>
                </a:solidFill>
                <a:latin typeface="Inter Bold Italics"/>
                <a:ea typeface="Inter Bold Italics"/>
                <a:cs typeface="Inter Bold Italics"/>
                <a:sym typeface="Inter Bold Italics"/>
              </a:rPr>
              <a:t>Conversion Section (Foreign Currency Transactions</a:t>
            </a:r>
            <a:r>
              <a:rPr lang="en-US" sz="1999">
                <a:solidFill>
                  <a:srgbClr val="000000"/>
                </a:solidFill>
                <a:latin typeface="Inter"/>
                <a:ea typeface="Inter"/>
                <a:cs typeface="Inter"/>
                <a:sym typeface="Inter"/>
              </a:rPr>
              <a:t>)</a:t>
            </a:r>
          </a:p>
          <a:p>
            <a:pPr marL="431799" lvl="1" indent="-215899" algn="l">
              <a:lnSpc>
                <a:spcPts val="3019"/>
              </a:lnSpc>
              <a:buFont typeface="Arial"/>
              <a:buChar char="•"/>
            </a:pPr>
            <a:r>
              <a:rPr lang="en-US" sz="1999" b="1">
                <a:solidFill>
                  <a:srgbClr val="000000"/>
                </a:solidFill>
                <a:latin typeface="Inter Bold"/>
                <a:ea typeface="Inter Bold"/>
                <a:cs typeface="Inter Bold"/>
                <a:sym typeface="Inter Bold"/>
              </a:rPr>
              <a:t>Currency:</a:t>
            </a:r>
            <a:r>
              <a:rPr lang="en-US" sz="1999">
                <a:solidFill>
                  <a:srgbClr val="000000"/>
                </a:solidFill>
                <a:latin typeface="Inter"/>
                <a:ea typeface="Inter"/>
                <a:cs typeface="Inter"/>
                <a:sym typeface="Inter"/>
              </a:rPr>
              <a:t> Currency used in the journal</a:t>
            </a:r>
          </a:p>
          <a:p>
            <a:pPr marL="431799" lvl="1" indent="-215899" algn="l">
              <a:lnSpc>
                <a:spcPts val="3019"/>
              </a:lnSpc>
              <a:buFont typeface="Arial"/>
              <a:buChar char="•"/>
            </a:pPr>
            <a:r>
              <a:rPr lang="en-US" sz="1999" b="1">
                <a:solidFill>
                  <a:srgbClr val="000000"/>
                </a:solidFill>
                <a:latin typeface="Inter Bold"/>
                <a:ea typeface="Inter Bold"/>
                <a:cs typeface="Inter Bold"/>
                <a:sym typeface="Inter Bold"/>
              </a:rPr>
              <a:t>Date:</a:t>
            </a:r>
            <a:r>
              <a:rPr lang="en-US" sz="1999">
                <a:solidFill>
                  <a:srgbClr val="000000"/>
                </a:solidFill>
                <a:latin typeface="Inter"/>
                <a:ea typeface="Inter"/>
                <a:cs typeface="Inter"/>
                <a:sym typeface="Inter"/>
              </a:rPr>
              <a:t> Date for currency conversion</a:t>
            </a:r>
          </a:p>
          <a:p>
            <a:pPr marL="431799" lvl="1" indent="-215899" algn="l">
              <a:lnSpc>
                <a:spcPts val="3019"/>
              </a:lnSpc>
              <a:buFont typeface="Arial"/>
              <a:buChar char="•"/>
            </a:pPr>
            <a:r>
              <a:rPr lang="en-US" sz="1999" b="1">
                <a:solidFill>
                  <a:srgbClr val="000000"/>
                </a:solidFill>
                <a:latin typeface="Inter Bold"/>
                <a:ea typeface="Inter Bold"/>
                <a:cs typeface="Inter Bold"/>
                <a:sym typeface="Inter Bold"/>
              </a:rPr>
              <a:t>Type: </a:t>
            </a:r>
            <a:r>
              <a:rPr lang="en-US" sz="1999">
                <a:solidFill>
                  <a:srgbClr val="000000"/>
                </a:solidFill>
                <a:latin typeface="Inter"/>
                <a:ea typeface="Inter"/>
                <a:cs typeface="Inter"/>
                <a:sym typeface="Inter"/>
              </a:rPr>
              <a:t>Source of rate (User, Corporate, Spot)</a:t>
            </a:r>
          </a:p>
          <a:p>
            <a:pPr marL="431799" lvl="1" indent="-215899" algn="l">
              <a:lnSpc>
                <a:spcPts val="3019"/>
              </a:lnSpc>
              <a:buFont typeface="Arial"/>
              <a:buChar char="•"/>
            </a:pPr>
            <a:r>
              <a:rPr lang="en-US" sz="1999" b="1">
                <a:solidFill>
                  <a:srgbClr val="000000"/>
                </a:solidFill>
                <a:latin typeface="Inter Bold"/>
                <a:ea typeface="Inter Bold"/>
                <a:cs typeface="Inter Bold"/>
                <a:sym typeface="Inter Bold"/>
              </a:rPr>
              <a:t>Rate:</a:t>
            </a:r>
            <a:r>
              <a:rPr lang="en-US" sz="1999">
                <a:solidFill>
                  <a:srgbClr val="000000"/>
                </a:solidFill>
                <a:latin typeface="Inter"/>
                <a:ea typeface="Inter"/>
                <a:cs typeface="Inter"/>
                <a:sym typeface="Inter"/>
              </a:rPr>
              <a:t> Exchange rate applied</a:t>
            </a:r>
          </a:p>
        </p:txBody>
      </p:sp>
      <p:sp>
        <p:nvSpPr>
          <p:cNvPr id="16" name="TextBox 16"/>
          <p:cNvSpPr txBox="1"/>
          <p:nvPr/>
        </p:nvSpPr>
        <p:spPr>
          <a:xfrm>
            <a:off x="1971576" y="7459762"/>
            <a:ext cx="5539085" cy="2184400"/>
          </a:xfrm>
          <a:prstGeom prst="rect">
            <a:avLst/>
          </a:prstGeom>
        </p:spPr>
        <p:txBody>
          <a:bodyPr lIns="0" tIns="0" rIns="0" bIns="0" rtlCol="0" anchor="t">
            <a:spAutoFit/>
          </a:bodyPr>
          <a:lstStyle/>
          <a:p>
            <a:pPr algn="l">
              <a:lnSpc>
                <a:spcPts val="2799"/>
              </a:lnSpc>
              <a:spcBef>
                <a:spcPct val="0"/>
              </a:spcBef>
            </a:pPr>
            <a:r>
              <a:rPr lang="en-US" sz="1999" b="1" i="1">
                <a:solidFill>
                  <a:srgbClr val="000000"/>
                </a:solidFill>
                <a:latin typeface="Inter Bold Italics"/>
                <a:ea typeface="Inter Bold Italics"/>
                <a:cs typeface="Inter Bold Italics"/>
                <a:sym typeface="Inter Bold Italics"/>
              </a:rPr>
              <a:t>Reversal Section (Journal Reversal Settings)</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Date:</a:t>
            </a:r>
            <a:r>
              <a:rPr lang="en-US" sz="1999">
                <a:solidFill>
                  <a:srgbClr val="000000"/>
                </a:solidFill>
                <a:latin typeface="Inter"/>
                <a:ea typeface="Inter"/>
                <a:cs typeface="Inter"/>
                <a:sym typeface="Inter"/>
              </a:rPr>
              <a:t> Reversal date (if applicable)</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Period: </a:t>
            </a:r>
            <a:r>
              <a:rPr lang="en-US" sz="1999">
                <a:solidFill>
                  <a:srgbClr val="000000"/>
                </a:solidFill>
                <a:latin typeface="Inter"/>
                <a:ea typeface="Inter"/>
                <a:cs typeface="Inter"/>
                <a:sym typeface="Inter"/>
              </a:rPr>
              <a:t>Reversal accounting period</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 Methods : </a:t>
            </a:r>
            <a:r>
              <a:rPr lang="en-US" sz="1999">
                <a:solidFill>
                  <a:srgbClr val="000000"/>
                </a:solidFill>
                <a:latin typeface="Inter"/>
                <a:ea typeface="Inter"/>
                <a:cs typeface="Inter"/>
                <a:sym typeface="Inter"/>
              </a:rPr>
              <a:t>Switch Dr/Cr or Change Sign</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Status:</a:t>
            </a:r>
            <a:r>
              <a:rPr lang="en-US" sz="1999">
                <a:solidFill>
                  <a:srgbClr val="000000"/>
                </a:solidFill>
                <a:latin typeface="Inter"/>
                <a:ea typeface="Inter"/>
                <a:cs typeface="Inter"/>
                <a:sym typeface="Inter"/>
              </a:rPr>
              <a:t> Shows if journal is reversed</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Reverse Button:</a:t>
            </a:r>
            <a:r>
              <a:rPr lang="en-US" sz="1999">
                <a:solidFill>
                  <a:srgbClr val="000000"/>
                </a:solidFill>
                <a:latin typeface="Inter"/>
                <a:ea typeface="Inter"/>
                <a:cs typeface="Inter"/>
                <a:sym typeface="Inter"/>
              </a:rPr>
              <a:t> Executes the reversal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510155" y="2159235"/>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9779510" y="2897330"/>
            <a:ext cx="7957517" cy="4645201"/>
          </a:xfrm>
          <a:custGeom>
            <a:avLst/>
            <a:gdLst/>
            <a:ahLst/>
            <a:cxnLst/>
            <a:rect l="l" t="t" r="r" b="b"/>
            <a:pathLst>
              <a:path w="7957517" h="4645201">
                <a:moveTo>
                  <a:pt x="0" y="0"/>
                </a:moveTo>
                <a:lnTo>
                  <a:pt x="7957517" y="0"/>
                </a:lnTo>
                <a:lnTo>
                  <a:pt x="7957517" y="4645200"/>
                </a:lnTo>
                <a:lnTo>
                  <a:pt x="0" y="4645200"/>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1971576" y="962025"/>
            <a:ext cx="8827393"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Entering Basic Journal  (Cont.) </a:t>
            </a:r>
          </a:p>
        </p:txBody>
      </p:sp>
      <p:sp>
        <p:nvSpPr>
          <p:cNvPr id="14" name="TextBox 14"/>
          <p:cNvSpPr txBox="1"/>
          <p:nvPr/>
        </p:nvSpPr>
        <p:spPr>
          <a:xfrm>
            <a:off x="2145609" y="1971817"/>
            <a:ext cx="6468567" cy="1812925"/>
          </a:xfrm>
          <a:prstGeom prst="rect">
            <a:avLst/>
          </a:prstGeom>
        </p:spPr>
        <p:txBody>
          <a:bodyPr lIns="0" tIns="0" rIns="0" bIns="0" rtlCol="0" anchor="t">
            <a:spAutoFit/>
          </a:bodyPr>
          <a:lstStyle/>
          <a:p>
            <a:pPr algn="l">
              <a:lnSpc>
                <a:spcPts val="2799"/>
              </a:lnSpc>
              <a:spcBef>
                <a:spcPct val="0"/>
              </a:spcBef>
            </a:pPr>
            <a:r>
              <a:rPr lang="en-US" sz="1999" b="1" i="1">
                <a:solidFill>
                  <a:srgbClr val="000000"/>
                </a:solidFill>
                <a:latin typeface="Inter Bold Italics"/>
                <a:ea typeface="Inter Bold Italics"/>
                <a:cs typeface="Inter Bold Italics"/>
                <a:sym typeface="Inter Bold Italics"/>
              </a:rPr>
              <a:t>Category Section</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Effective Date:</a:t>
            </a:r>
            <a:r>
              <a:rPr lang="en-US" sz="1999">
                <a:solidFill>
                  <a:srgbClr val="000000"/>
                </a:solidFill>
                <a:latin typeface="Inter"/>
                <a:ea typeface="Inter"/>
                <a:cs typeface="Inter"/>
                <a:sym typeface="Inter"/>
              </a:rPr>
              <a:t> Date the category becomes active</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Budget:</a:t>
            </a:r>
            <a:r>
              <a:rPr lang="en-US" sz="1999">
                <a:solidFill>
                  <a:srgbClr val="000000"/>
                </a:solidFill>
                <a:latin typeface="Inter"/>
                <a:ea typeface="Inter"/>
                <a:cs typeface="Inter"/>
                <a:sym typeface="Inter"/>
              </a:rPr>
              <a:t> Indicates relation to budget entries</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Tax Control Total: </a:t>
            </a:r>
            <a:r>
              <a:rPr lang="en-US" sz="1999">
                <a:solidFill>
                  <a:srgbClr val="000000"/>
                </a:solidFill>
                <a:latin typeface="Inter"/>
                <a:ea typeface="Inter"/>
                <a:cs typeface="Inter"/>
                <a:sym typeface="Inter"/>
              </a:rPr>
              <a:t>Total amount for tax control</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Not Required:</a:t>
            </a:r>
            <a:r>
              <a:rPr lang="en-US" sz="1999">
                <a:solidFill>
                  <a:srgbClr val="000000"/>
                </a:solidFill>
                <a:latin typeface="Inter"/>
                <a:ea typeface="Inter"/>
                <a:cs typeface="Inter"/>
                <a:sym typeface="Inter"/>
              </a:rPr>
              <a:t> Flags non-mandatory fields</a:t>
            </a:r>
          </a:p>
        </p:txBody>
      </p:sp>
      <p:sp>
        <p:nvSpPr>
          <p:cNvPr id="15" name="TextBox 15"/>
          <p:cNvSpPr txBox="1"/>
          <p:nvPr/>
        </p:nvSpPr>
        <p:spPr>
          <a:xfrm>
            <a:off x="2145609" y="4184792"/>
            <a:ext cx="7031236" cy="1468755"/>
          </a:xfrm>
          <a:prstGeom prst="rect">
            <a:avLst/>
          </a:prstGeom>
        </p:spPr>
        <p:txBody>
          <a:bodyPr lIns="0" tIns="0" rIns="0" bIns="0" rtlCol="0" anchor="t">
            <a:spAutoFit/>
          </a:bodyPr>
          <a:lstStyle/>
          <a:p>
            <a:pPr algn="l">
              <a:lnSpc>
                <a:spcPts val="2799"/>
              </a:lnSpc>
              <a:spcBef>
                <a:spcPct val="0"/>
              </a:spcBef>
            </a:pPr>
            <a:r>
              <a:rPr lang="en-US" sz="1999" b="1" i="1">
                <a:solidFill>
                  <a:srgbClr val="000000"/>
                </a:solidFill>
                <a:latin typeface="Inter Bold Italics"/>
                <a:ea typeface="Inter Bold Italics"/>
                <a:cs typeface="Inter Bold Italics"/>
                <a:sym typeface="Inter Bold Italics"/>
              </a:rPr>
              <a:t>Line Account Section</a:t>
            </a:r>
          </a:p>
          <a:p>
            <a:pPr marL="431799" lvl="1" indent="-215899" algn="l">
              <a:lnSpc>
                <a:spcPts val="3019"/>
              </a:lnSpc>
              <a:buFont typeface="Arial"/>
              <a:buChar char="•"/>
            </a:pPr>
            <a:r>
              <a:rPr lang="en-US" sz="1999" b="1">
                <a:solidFill>
                  <a:srgbClr val="000000"/>
                </a:solidFill>
                <a:latin typeface="Inter Bold"/>
                <a:ea typeface="Inter Bold"/>
                <a:cs typeface="Inter Bold"/>
                <a:sym typeface="Inter Bold"/>
              </a:rPr>
              <a:t>Debit (EGP): </a:t>
            </a:r>
            <a:r>
              <a:rPr lang="en-US" sz="1999">
                <a:solidFill>
                  <a:srgbClr val="000000"/>
                </a:solidFill>
                <a:latin typeface="Inter"/>
                <a:ea typeface="Inter"/>
                <a:cs typeface="Inter"/>
                <a:sym typeface="Inter"/>
              </a:rPr>
              <a:t>Debit amount in Egyptian Pounds</a:t>
            </a:r>
          </a:p>
          <a:p>
            <a:pPr marL="431799" lvl="1" indent="-215899" algn="l">
              <a:lnSpc>
                <a:spcPts val="3019"/>
              </a:lnSpc>
              <a:buFont typeface="Arial"/>
              <a:buChar char="•"/>
            </a:pPr>
            <a:r>
              <a:rPr lang="en-US" sz="1999" b="1">
                <a:solidFill>
                  <a:srgbClr val="000000"/>
                </a:solidFill>
                <a:latin typeface="Inter Bold"/>
                <a:ea typeface="Inter Bold"/>
                <a:cs typeface="Inter Bold"/>
                <a:sym typeface="Inter Bold"/>
              </a:rPr>
              <a:t>Credit (EGP) UOM: </a:t>
            </a:r>
            <a:r>
              <a:rPr lang="en-US" sz="1999">
                <a:solidFill>
                  <a:srgbClr val="000000"/>
                </a:solidFill>
                <a:latin typeface="Inter"/>
                <a:ea typeface="Inter"/>
                <a:cs typeface="Inter"/>
                <a:sym typeface="Inter"/>
              </a:rPr>
              <a:t>Credit amount with unit of measure</a:t>
            </a:r>
          </a:p>
          <a:p>
            <a:pPr marL="431799" lvl="1" indent="-215899" algn="l">
              <a:lnSpc>
                <a:spcPts val="3019"/>
              </a:lnSpc>
              <a:buFont typeface="Arial"/>
              <a:buChar char="•"/>
            </a:pPr>
            <a:r>
              <a:rPr lang="en-US" sz="1999" b="1">
                <a:solidFill>
                  <a:srgbClr val="000000"/>
                </a:solidFill>
                <a:latin typeface="Inter Bold"/>
                <a:ea typeface="Inter Bold"/>
                <a:cs typeface="Inter Bold"/>
                <a:sym typeface="Inter Bold"/>
              </a:rPr>
              <a:t>City Description</a:t>
            </a:r>
            <a:r>
              <a:rPr lang="en-US" sz="1999">
                <a:solidFill>
                  <a:srgbClr val="000000"/>
                </a:solidFill>
                <a:latin typeface="Inter"/>
                <a:ea typeface="Inter"/>
                <a:cs typeface="Inter"/>
                <a:sym typeface="Inter"/>
              </a:rPr>
              <a:t>: Location-related description</a:t>
            </a:r>
          </a:p>
        </p:txBody>
      </p:sp>
      <p:sp>
        <p:nvSpPr>
          <p:cNvPr id="16" name="TextBox 16"/>
          <p:cNvSpPr txBox="1"/>
          <p:nvPr/>
        </p:nvSpPr>
        <p:spPr>
          <a:xfrm>
            <a:off x="2145609" y="6053597"/>
            <a:ext cx="5909370" cy="2184400"/>
          </a:xfrm>
          <a:prstGeom prst="rect">
            <a:avLst/>
          </a:prstGeom>
        </p:spPr>
        <p:txBody>
          <a:bodyPr lIns="0" tIns="0" rIns="0" bIns="0" rtlCol="0" anchor="t">
            <a:spAutoFit/>
          </a:bodyPr>
          <a:lstStyle/>
          <a:p>
            <a:pPr algn="l">
              <a:lnSpc>
                <a:spcPts val="2799"/>
              </a:lnSpc>
              <a:spcBef>
                <a:spcPct val="0"/>
              </a:spcBef>
            </a:pPr>
            <a:r>
              <a:rPr lang="en-US" sz="1999" b="1" i="1">
                <a:solidFill>
                  <a:srgbClr val="000000"/>
                </a:solidFill>
                <a:latin typeface="Inter Bold Italics"/>
                <a:ea typeface="Inter Bold Italics"/>
                <a:cs typeface="Inter Bold Italics"/>
                <a:sym typeface="Inter Bold Italics"/>
              </a:rPr>
              <a:t>Account Description Section (Action Buttons)</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Post: </a:t>
            </a:r>
            <a:r>
              <a:rPr lang="en-US" sz="1999">
                <a:solidFill>
                  <a:srgbClr val="000000"/>
                </a:solidFill>
                <a:latin typeface="Inter"/>
                <a:ea typeface="Inter"/>
                <a:cs typeface="Inter"/>
                <a:sym typeface="Inter"/>
              </a:rPr>
              <a:t>Post the journal entry</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AutoCopy Batch: </a:t>
            </a:r>
            <a:r>
              <a:rPr lang="en-US" sz="1999">
                <a:solidFill>
                  <a:srgbClr val="000000"/>
                </a:solidFill>
                <a:latin typeface="Inter"/>
                <a:ea typeface="Inter"/>
                <a:cs typeface="Inter"/>
                <a:sym typeface="Inter"/>
              </a:rPr>
              <a:t>Duplicate a batch of entries</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Approve:</a:t>
            </a:r>
            <a:r>
              <a:rPr lang="en-US" sz="1999">
                <a:solidFill>
                  <a:srgbClr val="000000"/>
                </a:solidFill>
                <a:latin typeface="Inter"/>
                <a:ea typeface="Inter"/>
                <a:cs typeface="Inter"/>
                <a:sym typeface="Inter"/>
              </a:rPr>
              <a:t> Approve the journal</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Line Drilldown:</a:t>
            </a:r>
            <a:r>
              <a:rPr lang="en-US" sz="1999">
                <a:solidFill>
                  <a:srgbClr val="000000"/>
                </a:solidFill>
                <a:latin typeface="Inter"/>
                <a:ea typeface="Inter"/>
                <a:cs typeface="Inter"/>
                <a:sym typeface="Inter"/>
              </a:rPr>
              <a:t> View line-level details</a:t>
            </a:r>
          </a:p>
          <a:p>
            <a:pPr marL="431799" lvl="1" indent="-215899" algn="l">
              <a:lnSpc>
                <a:spcPts val="2999"/>
              </a:lnSpc>
              <a:buFont typeface="Arial"/>
              <a:buChar char="•"/>
            </a:pPr>
            <a:r>
              <a:rPr lang="en-US" sz="1999" b="1">
                <a:solidFill>
                  <a:srgbClr val="000000"/>
                </a:solidFill>
                <a:latin typeface="Inter Bold"/>
                <a:ea typeface="Inter Bold"/>
                <a:cs typeface="Inter Bold"/>
                <a:sym typeface="Inter Bold"/>
              </a:rPr>
              <a:t>T Account: </a:t>
            </a:r>
            <a:r>
              <a:rPr lang="en-US" sz="1999">
                <a:solidFill>
                  <a:srgbClr val="000000"/>
                </a:solidFill>
                <a:latin typeface="Inter"/>
                <a:ea typeface="Inter"/>
                <a:cs typeface="Inter"/>
                <a:sym typeface="Inter"/>
              </a:rPr>
              <a:t>Access T-account view</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0176" y="0"/>
            <a:ext cx="5915794" cy="10287000"/>
            <a:chOff x="0" y="0"/>
            <a:chExt cx="1558069" cy="2709333"/>
          </a:xfrm>
        </p:grpSpPr>
        <p:sp>
          <p:nvSpPr>
            <p:cNvPr id="3" name="Freeform 3"/>
            <p:cNvSpPr/>
            <p:nvPr/>
          </p:nvSpPr>
          <p:spPr>
            <a:xfrm>
              <a:off x="0" y="0"/>
              <a:ext cx="1558069" cy="2709333"/>
            </a:xfrm>
            <a:custGeom>
              <a:avLst/>
              <a:gdLst/>
              <a:ahLst/>
              <a:cxnLst/>
              <a:rect l="l" t="t" r="r" b="b"/>
              <a:pathLst>
                <a:path w="1558069" h="2709333">
                  <a:moveTo>
                    <a:pt x="0" y="0"/>
                  </a:moveTo>
                  <a:lnTo>
                    <a:pt x="1558069" y="0"/>
                  </a:lnTo>
                  <a:lnTo>
                    <a:pt x="1558069"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558069"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373650" y="3238815"/>
            <a:ext cx="1310100" cy="0"/>
          </a:xfrm>
          <a:prstGeom prst="line">
            <a:avLst/>
          </a:prstGeom>
          <a:ln w="9525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373650" y="367411"/>
            <a:ext cx="4765199" cy="2753470"/>
          </a:xfrm>
          <a:prstGeom prst="rect">
            <a:avLst/>
          </a:prstGeom>
        </p:spPr>
        <p:txBody>
          <a:bodyPr lIns="0" tIns="0" rIns="0" bIns="0" rtlCol="0" anchor="t">
            <a:spAutoFit/>
          </a:bodyPr>
          <a:lstStyle/>
          <a:p>
            <a:pPr algn="l">
              <a:lnSpc>
                <a:spcPts val="7300"/>
              </a:lnSpc>
            </a:pPr>
            <a:r>
              <a:rPr lang="en-US" sz="5214" b="1" spc="104">
                <a:solidFill>
                  <a:srgbClr val="FFFFFF"/>
                </a:solidFill>
                <a:latin typeface="Garet Bold"/>
                <a:ea typeface="Garet Bold"/>
                <a:cs typeface="Garet Bold"/>
                <a:sym typeface="Garet Bold"/>
              </a:rPr>
              <a:t>TYPES OF RECURRING JOURNAL </a:t>
            </a:r>
          </a:p>
        </p:txBody>
      </p:sp>
      <p:sp>
        <p:nvSpPr>
          <p:cNvPr id="7" name="TextBox 7"/>
          <p:cNvSpPr txBox="1"/>
          <p:nvPr/>
        </p:nvSpPr>
        <p:spPr>
          <a:xfrm>
            <a:off x="373650" y="3667555"/>
            <a:ext cx="4492263" cy="5318125"/>
          </a:xfrm>
          <a:prstGeom prst="rect">
            <a:avLst/>
          </a:prstGeom>
        </p:spPr>
        <p:txBody>
          <a:bodyPr lIns="0" tIns="0" rIns="0" bIns="0" rtlCol="0" anchor="t">
            <a:spAutoFit/>
          </a:bodyPr>
          <a:lstStyle/>
          <a:p>
            <a:pPr marL="0" lvl="0" indent="0" algn="l">
              <a:lnSpc>
                <a:spcPts val="3874"/>
              </a:lnSpc>
            </a:pPr>
            <a:r>
              <a:rPr lang="en-US" sz="2499">
                <a:solidFill>
                  <a:srgbClr val="FFFFFF"/>
                </a:solidFill>
                <a:latin typeface="Open Sans 1"/>
                <a:ea typeface="Open Sans 1"/>
                <a:cs typeface="Open Sans 1"/>
                <a:sym typeface="Open Sans 1"/>
              </a:rPr>
              <a:t>In Oracle ERP (Enterprise Resource Planning), Recurring Journals are used to automate the entry of journal transactions that are repeated periodically. These journals help reduce manual data entry and ensure accuracy in financial reporting.</a:t>
            </a:r>
          </a:p>
          <a:p>
            <a:pPr marL="0" lvl="0" indent="0" algn="just">
              <a:lnSpc>
                <a:spcPts val="3874"/>
              </a:lnSpc>
            </a:pPr>
            <a:endParaRPr lang="en-US" sz="2499">
              <a:solidFill>
                <a:srgbClr val="FFFFFF"/>
              </a:solidFill>
              <a:latin typeface="Open Sans 1"/>
              <a:ea typeface="Open Sans 1"/>
              <a:cs typeface="Open Sans 1"/>
              <a:sym typeface="Open Sans 1"/>
            </a:endParaRPr>
          </a:p>
        </p:txBody>
      </p:sp>
      <p:grpSp>
        <p:nvGrpSpPr>
          <p:cNvPr id="8" name="Group 8"/>
          <p:cNvGrpSpPr/>
          <p:nvPr/>
        </p:nvGrpSpPr>
        <p:grpSpPr>
          <a:xfrm>
            <a:off x="5406673" y="985728"/>
            <a:ext cx="5473113" cy="662378"/>
            <a:chOff x="0" y="0"/>
            <a:chExt cx="3481912" cy="421395"/>
          </a:xfrm>
        </p:grpSpPr>
        <p:sp>
          <p:nvSpPr>
            <p:cNvPr id="9" name="Freeform 9"/>
            <p:cNvSpPr/>
            <p:nvPr/>
          </p:nvSpPr>
          <p:spPr>
            <a:xfrm>
              <a:off x="0" y="0"/>
              <a:ext cx="3481911" cy="421395"/>
            </a:xfrm>
            <a:custGeom>
              <a:avLst/>
              <a:gdLst/>
              <a:ahLst/>
              <a:cxnLst/>
              <a:rect l="l" t="t" r="r" b="b"/>
              <a:pathLst>
                <a:path w="3481911" h="421395">
                  <a:moveTo>
                    <a:pt x="3278711" y="0"/>
                  </a:moveTo>
                  <a:cubicBezTo>
                    <a:pt x="3390936" y="0"/>
                    <a:pt x="3481911" y="94332"/>
                    <a:pt x="3481911" y="210697"/>
                  </a:cubicBezTo>
                  <a:cubicBezTo>
                    <a:pt x="3481911" y="327062"/>
                    <a:pt x="3390936" y="421395"/>
                    <a:pt x="3278711" y="421395"/>
                  </a:cubicBezTo>
                  <a:lnTo>
                    <a:pt x="203200" y="421395"/>
                  </a:lnTo>
                  <a:cubicBezTo>
                    <a:pt x="90976" y="421395"/>
                    <a:pt x="0" y="327062"/>
                    <a:pt x="0" y="210697"/>
                  </a:cubicBezTo>
                  <a:cubicBezTo>
                    <a:pt x="0" y="94332"/>
                    <a:pt x="90976" y="0"/>
                    <a:pt x="203200" y="0"/>
                  </a:cubicBezTo>
                  <a:close/>
                </a:path>
              </a:pathLst>
            </a:custGeom>
            <a:solidFill>
              <a:srgbClr val="0345E4"/>
            </a:solidFill>
          </p:spPr>
          <p:txBody>
            <a:bodyPr/>
            <a:lstStyle/>
            <a:p>
              <a:endParaRPr lang="en-US"/>
            </a:p>
          </p:txBody>
        </p:sp>
        <p:sp>
          <p:nvSpPr>
            <p:cNvPr id="10" name="TextBox 10"/>
            <p:cNvSpPr txBox="1"/>
            <p:nvPr/>
          </p:nvSpPr>
          <p:spPr>
            <a:xfrm>
              <a:off x="0" y="-28575"/>
              <a:ext cx="3481912" cy="4499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Skeleton Recurring Journal</a:t>
              </a:r>
            </a:p>
          </p:txBody>
        </p:sp>
      </p:grpSp>
      <p:grpSp>
        <p:nvGrpSpPr>
          <p:cNvPr id="11" name="Group 11"/>
          <p:cNvGrpSpPr/>
          <p:nvPr/>
        </p:nvGrpSpPr>
        <p:grpSpPr>
          <a:xfrm>
            <a:off x="5257369" y="1801296"/>
            <a:ext cx="11848404" cy="1725706"/>
            <a:chOff x="0" y="0"/>
            <a:chExt cx="3120567" cy="454507"/>
          </a:xfrm>
        </p:grpSpPr>
        <p:sp>
          <p:nvSpPr>
            <p:cNvPr id="12" name="Freeform 12"/>
            <p:cNvSpPr/>
            <p:nvPr/>
          </p:nvSpPr>
          <p:spPr>
            <a:xfrm>
              <a:off x="0" y="0"/>
              <a:ext cx="3120567" cy="454507"/>
            </a:xfrm>
            <a:custGeom>
              <a:avLst/>
              <a:gdLst/>
              <a:ahLst/>
              <a:cxnLst/>
              <a:rect l="l" t="t" r="r" b="b"/>
              <a:pathLst>
                <a:path w="3120567" h="454507">
                  <a:moveTo>
                    <a:pt x="33324" y="0"/>
                  </a:moveTo>
                  <a:lnTo>
                    <a:pt x="3087243" y="0"/>
                  </a:lnTo>
                  <a:cubicBezTo>
                    <a:pt x="3096081" y="0"/>
                    <a:pt x="3104557" y="3511"/>
                    <a:pt x="3110807" y="9760"/>
                  </a:cubicBezTo>
                  <a:cubicBezTo>
                    <a:pt x="3117056" y="16010"/>
                    <a:pt x="3120567" y="24486"/>
                    <a:pt x="3120567" y="33324"/>
                  </a:cubicBezTo>
                  <a:lnTo>
                    <a:pt x="3120567" y="421183"/>
                  </a:lnTo>
                  <a:cubicBezTo>
                    <a:pt x="3120567" y="430021"/>
                    <a:pt x="3117056" y="438497"/>
                    <a:pt x="3110807" y="444747"/>
                  </a:cubicBezTo>
                  <a:cubicBezTo>
                    <a:pt x="3104557" y="450996"/>
                    <a:pt x="3096081" y="454507"/>
                    <a:pt x="3087243" y="454507"/>
                  </a:cubicBezTo>
                  <a:lnTo>
                    <a:pt x="33324" y="454507"/>
                  </a:lnTo>
                  <a:cubicBezTo>
                    <a:pt x="24486" y="454507"/>
                    <a:pt x="16010" y="450996"/>
                    <a:pt x="9760" y="444747"/>
                  </a:cubicBezTo>
                  <a:cubicBezTo>
                    <a:pt x="3511" y="438497"/>
                    <a:pt x="0" y="430021"/>
                    <a:pt x="0" y="421183"/>
                  </a:cubicBezTo>
                  <a:lnTo>
                    <a:pt x="0" y="33324"/>
                  </a:lnTo>
                  <a:cubicBezTo>
                    <a:pt x="0" y="24486"/>
                    <a:pt x="3511" y="16010"/>
                    <a:pt x="9760" y="9760"/>
                  </a:cubicBezTo>
                  <a:cubicBezTo>
                    <a:pt x="16010" y="3511"/>
                    <a:pt x="24486" y="0"/>
                    <a:pt x="33324" y="0"/>
                  </a:cubicBezTo>
                  <a:close/>
                </a:path>
              </a:pathLst>
            </a:custGeom>
            <a:solidFill>
              <a:srgbClr val="E8ECEC"/>
            </a:solidFill>
          </p:spPr>
          <p:txBody>
            <a:bodyPr/>
            <a:lstStyle/>
            <a:p>
              <a:endParaRPr lang="en-US"/>
            </a:p>
          </p:txBody>
        </p:sp>
        <p:sp>
          <p:nvSpPr>
            <p:cNvPr id="13" name="TextBox 13"/>
            <p:cNvSpPr txBox="1"/>
            <p:nvPr/>
          </p:nvSpPr>
          <p:spPr>
            <a:xfrm>
              <a:off x="0" y="-38100"/>
              <a:ext cx="3120567" cy="49260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602231" y="1974530"/>
            <a:ext cx="10601065" cy="12642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1"/>
                <a:ea typeface="Open Sans 1"/>
                <a:cs typeface="Open Sans 1"/>
                <a:sym typeface="Open Sans 1"/>
              </a:rPr>
              <a:t>keeps the same accounts each period, but the user manually updates the amounts as needed. It's useful for variable monthly allocations like office expenses.</a:t>
            </a:r>
          </a:p>
        </p:txBody>
      </p:sp>
      <p:grpSp>
        <p:nvGrpSpPr>
          <p:cNvPr id="15" name="Group 15"/>
          <p:cNvGrpSpPr/>
          <p:nvPr/>
        </p:nvGrpSpPr>
        <p:grpSpPr>
          <a:xfrm>
            <a:off x="5406673" y="3633264"/>
            <a:ext cx="5473113" cy="669452"/>
            <a:chOff x="0" y="0"/>
            <a:chExt cx="3481912" cy="425895"/>
          </a:xfrm>
        </p:grpSpPr>
        <p:sp>
          <p:nvSpPr>
            <p:cNvPr id="16" name="Freeform 16"/>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en-US"/>
            </a:p>
          </p:txBody>
        </p:sp>
        <p:sp>
          <p:nvSpPr>
            <p:cNvPr id="17" name="TextBox 17"/>
            <p:cNvSpPr txBox="1"/>
            <p:nvPr/>
          </p:nvSpPr>
          <p:spPr>
            <a:xfrm>
              <a:off x="0" y="-28575"/>
              <a:ext cx="3481912"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 Standard Recurring Journal </a:t>
              </a:r>
            </a:p>
          </p:txBody>
        </p:sp>
      </p:grpSp>
      <p:grpSp>
        <p:nvGrpSpPr>
          <p:cNvPr id="18" name="Group 18"/>
          <p:cNvGrpSpPr/>
          <p:nvPr/>
        </p:nvGrpSpPr>
        <p:grpSpPr>
          <a:xfrm>
            <a:off x="5288539" y="4415426"/>
            <a:ext cx="11549794" cy="1776535"/>
            <a:chOff x="0" y="0"/>
            <a:chExt cx="3041921" cy="467894"/>
          </a:xfrm>
        </p:grpSpPr>
        <p:sp>
          <p:nvSpPr>
            <p:cNvPr id="19" name="Freeform 19"/>
            <p:cNvSpPr/>
            <p:nvPr/>
          </p:nvSpPr>
          <p:spPr>
            <a:xfrm>
              <a:off x="0" y="0"/>
              <a:ext cx="3041921" cy="467894"/>
            </a:xfrm>
            <a:custGeom>
              <a:avLst/>
              <a:gdLst/>
              <a:ahLst/>
              <a:cxnLst/>
              <a:rect l="l" t="t" r="r" b="b"/>
              <a:pathLst>
                <a:path w="3041921" h="467894">
                  <a:moveTo>
                    <a:pt x="34186" y="0"/>
                  </a:moveTo>
                  <a:lnTo>
                    <a:pt x="3007735" y="0"/>
                  </a:lnTo>
                  <a:cubicBezTo>
                    <a:pt x="3016802" y="0"/>
                    <a:pt x="3025497" y="3602"/>
                    <a:pt x="3031908" y="10013"/>
                  </a:cubicBezTo>
                  <a:cubicBezTo>
                    <a:pt x="3038319" y="16424"/>
                    <a:pt x="3041921" y="25119"/>
                    <a:pt x="3041921" y="34186"/>
                  </a:cubicBezTo>
                  <a:lnTo>
                    <a:pt x="3041921" y="433708"/>
                  </a:lnTo>
                  <a:cubicBezTo>
                    <a:pt x="3041921" y="452589"/>
                    <a:pt x="3026616" y="467894"/>
                    <a:pt x="3007735" y="467894"/>
                  </a:cubicBezTo>
                  <a:lnTo>
                    <a:pt x="34186" y="467894"/>
                  </a:lnTo>
                  <a:cubicBezTo>
                    <a:pt x="15305" y="467894"/>
                    <a:pt x="0" y="452589"/>
                    <a:pt x="0" y="433708"/>
                  </a:cubicBezTo>
                  <a:lnTo>
                    <a:pt x="0" y="34186"/>
                  </a:lnTo>
                  <a:cubicBezTo>
                    <a:pt x="0" y="15305"/>
                    <a:pt x="15305" y="0"/>
                    <a:pt x="34186" y="0"/>
                  </a:cubicBezTo>
                  <a:close/>
                </a:path>
              </a:pathLst>
            </a:custGeom>
            <a:solidFill>
              <a:srgbClr val="E8ECEC"/>
            </a:solidFill>
          </p:spPr>
          <p:txBody>
            <a:bodyPr/>
            <a:lstStyle/>
            <a:p>
              <a:endParaRPr lang="en-US"/>
            </a:p>
          </p:txBody>
        </p:sp>
        <p:sp>
          <p:nvSpPr>
            <p:cNvPr id="20" name="TextBox 20"/>
            <p:cNvSpPr txBox="1"/>
            <p:nvPr/>
          </p:nvSpPr>
          <p:spPr>
            <a:xfrm>
              <a:off x="0" y="-38100"/>
              <a:ext cx="3041921" cy="505994"/>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5566511" y="4651334"/>
            <a:ext cx="10390282" cy="12642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1"/>
                <a:ea typeface="Open Sans 1"/>
                <a:cs typeface="Open Sans 1"/>
                <a:sym typeface="Open Sans 1"/>
              </a:rPr>
              <a:t>used when both the accounts and amounts remain consistent each period. It's ideal for fixed transactions like rent, depreciation, or loan payments, with the system automatically posting the same values every time.</a:t>
            </a:r>
          </a:p>
        </p:txBody>
      </p:sp>
      <p:grpSp>
        <p:nvGrpSpPr>
          <p:cNvPr id="22" name="Group 22"/>
          <p:cNvGrpSpPr/>
          <p:nvPr/>
        </p:nvGrpSpPr>
        <p:grpSpPr>
          <a:xfrm>
            <a:off x="5602231" y="6369480"/>
            <a:ext cx="5473113" cy="669452"/>
            <a:chOff x="0" y="0"/>
            <a:chExt cx="3481912" cy="425895"/>
          </a:xfrm>
        </p:grpSpPr>
        <p:sp>
          <p:nvSpPr>
            <p:cNvPr id="23" name="Freeform 23"/>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en-US"/>
            </a:p>
          </p:txBody>
        </p:sp>
        <p:sp>
          <p:nvSpPr>
            <p:cNvPr id="24" name="TextBox 24"/>
            <p:cNvSpPr txBox="1"/>
            <p:nvPr/>
          </p:nvSpPr>
          <p:spPr>
            <a:xfrm>
              <a:off x="0" y="-28575"/>
              <a:ext cx="3481912" cy="454470"/>
            </a:xfrm>
            <a:prstGeom prst="rect">
              <a:avLst/>
            </a:prstGeom>
          </p:spPr>
          <p:txBody>
            <a:bodyPr lIns="50800" tIns="50800" rIns="50800" bIns="50800" rtlCol="0" anchor="ctr"/>
            <a:lstStyle/>
            <a:p>
              <a:pPr algn="ctr">
                <a:lnSpc>
                  <a:spcPts val="2799"/>
                </a:lnSpc>
              </a:pPr>
              <a:r>
                <a:rPr lang="en-US" sz="1999" b="1">
                  <a:solidFill>
                    <a:srgbClr val="FFFFFF"/>
                  </a:solidFill>
                  <a:latin typeface="Garet Bold"/>
                  <a:ea typeface="Garet Bold"/>
                  <a:cs typeface="Garet Bold"/>
                  <a:sym typeface="Garet Bold"/>
                </a:rPr>
                <a:t>Formula Recurring Journal </a:t>
              </a:r>
            </a:p>
          </p:txBody>
        </p:sp>
      </p:grpSp>
      <p:grpSp>
        <p:nvGrpSpPr>
          <p:cNvPr id="25" name="Group 25"/>
          <p:cNvGrpSpPr/>
          <p:nvPr/>
        </p:nvGrpSpPr>
        <p:grpSpPr>
          <a:xfrm>
            <a:off x="5288539" y="7219908"/>
            <a:ext cx="11730270" cy="1853961"/>
            <a:chOff x="0" y="0"/>
            <a:chExt cx="3089454" cy="488286"/>
          </a:xfrm>
        </p:grpSpPr>
        <p:sp>
          <p:nvSpPr>
            <p:cNvPr id="26" name="Freeform 26"/>
            <p:cNvSpPr/>
            <p:nvPr/>
          </p:nvSpPr>
          <p:spPr>
            <a:xfrm>
              <a:off x="0" y="0"/>
              <a:ext cx="3089454" cy="488286"/>
            </a:xfrm>
            <a:custGeom>
              <a:avLst/>
              <a:gdLst/>
              <a:ahLst/>
              <a:cxnLst/>
              <a:rect l="l" t="t" r="r" b="b"/>
              <a:pathLst>
                <a:path w="3089454" h="488286">
                  <a:moveTo>
                    <a:pt x="33660" y="0"/>
                  </a:moveTo>
                  <a:lnTo>
                    <a:pt x="3055794" y="0"/>
                  </a:lnTo>
                  <a:cubicBezTo>
                    <a:pt x="3064721" y="0"/>
                    <a:pt x="3073283" y="3546"/>
                    <a:pt x="3079595" y="9859"/>
                  </a:cubicBezTo>
                  <a:cubicBezTo>
                    <a:pt x="3085908" y="16171"/>
                    <a:pt x="3089454" y="24733"/>
                    <a:pt x="3089454" y="33660"/>
                  </a:cubicBezTo>
                  <a:lnTo>
                    <a:pt x="3089454" y="454626"/>
                  </a:lnTo>
                  <a:cubicBezTo>
                    <a:pt x="3089454" y="463553"/>
                    <a:pt x="3085908" y="472115"/>
                    <a:pt x="3079595" y="478427"/>
                  </a:cubicBezTo>
                  <a:cubicBezTo>
                    <a:pt x="3073283" y="484740"/>
                    <a:pt x="3064721" y="488286"/>
                    <a:pt x="3055794" y="488286"/>
                  </a:cubicBezTo>
                  <a:lnTo>
                    <a:pt x="33660" y="488286"/>
                  </a:lnTo>
                  <a:cubicBezTo>
                    <a:pt x="24733" y="488286"/>
                    <a:pt x="16171" y="484740"/>
                    <a:pt x="9859" y="478427"/>
                  </a:cubicBezTo>
                  <a:cubicBezTo>
                    <a:pt x="3546" y="472115"/>
                    <a:pt x="0" y="463553"/>
                    <a:pt x="0" y="454626"/>
                  </a:cubicBezTo>
                  <a:lnTo>
                    <a:pt x="0" y="33660"/>
                  </a:lnTo>
                  <a:cubicBezTo>
                    <a:pt x="0" y="24733"/>
                    <a:pt x="3546" y="16171"/>
                    <a:pt x="9859" y="9859"/>
                  </a:cubicBezTo>
                  <a:cubicBezTo>
                    <a:pt x="16171" y="3546"/>
                    <a:pt x="24733" y="0"/>
                    <a:pt x="33660" y="0"/>
                  </a:cubicBezTo>
                  <a:close/>
                </a:path>
              </a:pathLst>
            </a:custGeom>
            <a:solidFill>
              <a:srgbClr val="E8ECEC"/>
            </a:solidFill>
          </p:spPr>
          <p:txBody>
            <a:bodyPr/>
            <a:lstStyle/>
            <a:p>
              <a:endParaRPr lang="en-US"/>
            </a:p>
          </p:txBody>
        </p:sp>
        <p:sp>
          <p:nvSpPr>
            <p:cNvPr id="27" name="TextBox 27"/>
            <p:cNvSpPr txBox="1"/>
            <p:nvPr/>
          </p:nvSpPr>
          <p:spPr>
            <a:xfrm>
              <a:off x="0" y="-38100"/>
              <a:ext cx="3089454" cy="526386"/>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5566511" y="7476646"/>
            <a:ext cx="11065536" cy="12642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1"/>
                <a:ea typeface="Open Sans 1"/>
                <a:cs typeface="Open Sans 1"/>
                <a:sym typeface="Open Sans 1"/>
              </a:rPr>
              <a:t>used when amounts are calculated dynamically using predefined formulas. It's ideal for allocations like employee benefits based on salary percentages or revenue accruals from sales. Formulas can reference actual, budget, or statistical balances.</a:t>
            </a:r>
          </a:p>
        </p:txBody>
      </p:sp>
      <p:sp>
        <p:nvSpPr>
          <p:cNvPr id="29" name="Freeform 2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30" name="Freeform 30"/>
          <p:cNvSpPr/>
          <p:nvPr/>
        </p:nvSpPr>
        <p:spPr>
          <a:xfrm>
            <a:off x="14849674"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3"/>
            <a:stretch>
              <a:fillRect/>
            </a:stretch>
          </a:blipFill>
        </p:spPr>
        <p:txBody>
          <a:bodyPr/>
          <a:lstStyle/>
          <a:p>
            <a:endParaRPr lang="en-US"/>
          </a:p>
        </p:txBody>
      </p:sp>
      <p:sp>
        <p:nvSpPr>
          <p:cNvPr id="31" name="Freeform 31"/>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203166"/>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510155" y="1807578"/>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8992414" y="1992177"/>
            <a:ext cx="3347961" cy="3497801"/>
          </a:xfrm>
          <a:custGeom>
            <a:avLst/>
            <a:gdLst/>
            <a:ahLst/>
            <a:cxnLst/>
            <a:rect l="l" t="t" r="r" b="b"/>
            <a:pathLst>
              <a:path w="3347961" h="3497801">
                <a:moveTo>
                  <a:pt x="0" y="0"/>
                </a:moveTo>
                <a:lnTo>
                  <a:pt x="3347961" y="0"/>
                </a:lnTo>
                <a:lnTo>
                  <a:pt x="3347961" y="3497802"/>
                </a:lnTo>
                <a:lnTo>
                  <a:pt x="0" y="3497802"/>
                </a:lnTo>
                <a:lnTo>
                  <a:pt x="0" y="0"/>
                </a:lnTo>
                <a:close/>
              </a:path>
            </a:pathLst>
          </a:custGeom>
          <a:blipFill>
            <a:blip r:embed="rId5"/>
            <a:stretch>
              <a:fillRect r="-52359" b="-12572"/>
            </a:stretch>
          </a:blipFill>
        </p:spPr>
        <p:txBody>
          <a:bodyPr/>
          <a:lstStyle/>
          <a:p>
            <a:endParaRPr lang="en-US"/>
          </a:p>
        </p:txBody>
      </p:sp>
      <p:sp>
        <p:nvSpPr>
          <p:cNvPr id="13" name="Freeform 13"/>
          <p:cNvSpPr/>
          <p:nvPr/>
        </p:nvSpPr>
        <p:spPr>
          <a:xfrm>
            <a:off x="12760021" y="2264778"/>
            <a:ext cx="5279001" cy="3115334"/>
          </a:xfrm>
          <a:custGeom>
            <a:avLst/>
            <a:gdLst/>
            <a:ahLst/>
            <a:cxnLst/>
            <a:rect l="l" t="t" r="r" b="b"/>
            <a:pathLst>
              <a:path w="5279001" h="3115334">
                <a:moveTo>
                  <a:pt x="0" y="0"/>
                </a:moveTo>
                <a:lnTo>
                  <a:pt x="5279001" y="0"/>
                </a:lnTo>
                <a:lnTo>
                  <a:pt x="5279001" y="3115334"/>
                </a:lnTo>
                <a:lnTo>
                  <a:pt x="0" y="3115334"/>
                </a:lnTo>
                <a:lnTo>
                  <a:pt x="0" y="0"/>
                </a:lnTo>
                <a:close/>
              </a:path>
            </a:pathLst>
          </a:custGeom>
          <a:blipFill>
            <a:blip r:embed="rId6"/>
            <a:stretch>
              <a:fillRect t="-1539" b="-1539"/>
            </a:stretch>
          </a:blipFill>
        </p:spPr>
        <p:txBody>
          <a:bodyPr/>
          <a:lstStyle/>
          <a:p>
            <a:endParaRPr lang="en-US"/>
          </a:p>
        </p:txBody>
      </p:sp>
      <p:sp>
        <p:nvSpPr>
          <p:cNvPr id="14" name="Freeform 14"/>
          <p:cNvSpPr/>
          <p:nvPr/>
        </p:nvSpPr>
        <p:spPr>
          <a:xfrm>
            <a:off x="9412056" y="5665821"/>
            <a:ext cx="5987465" cy="3592479"/>
          </a:xfrm>
          <a:custGeom>
            <a:avLst/>
            <a:gdLst/>
            <a:ahLst/>
            <a:cxnLst/>
            <a:rect l="l" t="t" r="r" b="b"/>
            <a:pathLst>
              <a:path w="5987465" h="3592479">
                <a:moveTo>
                  <a:pt x="0" y="0"/>
                </a:moveTo>
                <a:lnTo>
                  <a:pt x="5987465" y="0"/>
                </a:lnTo>
                <a:lnTo>
                  <a:pt x="5987465" y="3592479"/>
                </a:lnTo>
                <a:lnTo>
                  <a:pt x="0" y="3592479"/>
                </a:lnTo>
                <a:lnTo>
                  <a:pt x="0" y="0"/>
                </a:lnTo>
                <a:close/>
              </a:path>
            </a:pathLst>
          </a:custGeom>
          <a:blipFill>
            <a:blip r:embed="rId7"/>
            <a:stretch>
              <a:fillRect/>
            </a:stretch>
          </a:blipFill>
        </p:spPr>
        <p:txBody>
          <a:bodyPr/>
          <a:lstStyle/>
          <a:p>
            <a:endParaRPr lang="en-US"/>
          </a:p>
        </p:txBody>
      </p:sp>
      <p:sp>
        <p:nvSpPr>
          <p:cNvPr id="15" name="Freeform 15"/>
          <p:cNvSpPr/>
          <p:nvPr/>
        </p:nvSpPr>
        <p:spPr>
          <a:xfrm rot="-10800000" flipH="1">
            <a:off x="12106570" y="1575435"/>
            <a:ext cx="1306902" cy="369200"/>
          </a:xfrm>
          <a:custGeom>
            <a:avLst/>
            <a:gdLst/>
            <a:ahLst/>
            <a:cxnLst/>
            <a:rect l="l" t="t" r="r" b="b"/>
            <a:pathLst>
              <a:path w="1306902" h="369200">
                <a:moveTo>
                  <a:pt x="1306902" y="0"/>
                </a:moveTo>
                <a:lnTo>
                  <a:pt x="0" y="0"/>
                </a:lnTo>
                <a:lnTo>
                  <a:pt x="0" y="369200"/>
                </a:lnTo>
                <a:lnTo>
                  <a:pt x="1306902" y="369200"/>
                </a:lnTo>
                <a:lnTo>
                  <a:pt x="130690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2145609" y="962025"/>
            <a:ext cx="10420350"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Entering Standard Recurring Journal   </a:t>
            </a:r>
          </a:p>
        </p:txBody>
      </p:sp>
      <p:sp>
        <p:nvSpPr>
          <p:cNvPr id="17" name="TextBox 17"/>
          <p:cNvSpPr txBox="1"/>
          <p:nvPr/>
        </p:nvSpPr>
        <p:spPr>
          <a:xfrm>
            <a:off x="2145609" y="2240366"/>
            <a:ext cx="6095279" cy="6432550"/>
          </a:xfrm>
          <a:prstGeom prst="rect">
            <a:avLst/>
          </a:prstGeom>
        </p:spPr>
        <p:txBody>
          <a:bodyPr lIns="0" tIns="0" rIns="0" bIns="0" rtlCol="0" anchor="t">
            <a:spAutoFit/>
          </a:bodyPr>
          <a:lstStyle/>
          <a:p>
            <a:pPr algn="just">
              <a:lnSpc>
                <a:spcPts val="3019"/>
              </a:lnSpc>
            </a:pPr>
            <a:r>
              <a:rPr lang="en-US" sz="1999" b="1" i="1">
                <a:solidFill>
                  <a:srgbClr val="000000"/>
                </a:solidFill>
                <a:latin typeface="Inter Bold Italics"/>
                <a:ea typeface="Inter Bold Italics"/>
                <a:cs typeface="Inter Bold Italics"/>
                <a:sym typeface="Inter Bold Italics"/>
              </a:rPr>
              <a:t>1</a:t>
            </a:r>
            <a:r>
              <a:rPr lang="en-US" sz="1999">
                <a:solidFill>
                  <a:srgbClr val="000000"/>
                </a:solidFill>
                <a:latin typeface="Inter"/>
                <a:ea typeface="Inter"/>
                <a:cs typeface="Inter"/>
                <a:sym typeface="Inter"/>
              </a:rPr>
              <a:t>.</a:t>
            </a:r>
            <a:r>
              <a:rPr lang="en-US" sz="1999" b="1" i="1">
                <a:solidFill>
                  <a:srgbClr val="000000"/>
                </a:solidFill>
                <a:latin typeface="Inter Bold Italics"/>
                <a:ea typeface="Inter Bold Italics"/>
                <a:cs typeface="Inter Bold Italics"/>
                <a:sym typeface="Inter Bold Italics"/>
              </a:rPr>
              <a:t>Navigate to:</a:t>
            </a:r>
          </a:p>
          <a:p>
            <a:pPr algn="just">
              <a:lnSpc>
                <a:spcPts val="3019"/>
              </a:lnSpc>
            </a:pPr>
            <a:r>
              <a:rPr lang="en-US" sz="1999">
                <a:solidFill>
                  <a:srgbClr val="000000"/>
                </a:solidFill>
                <a:latin typeface="Inter"/>
                <a:ea typeface="Inter"/>
                <a:cs typeface="Inter"/>
                <a:sym typeface="Inter"/>
              </a:rPr>
              <a:t> Journal → Define → Recurring</a:t>
            </a:r>
          </a:p>
          <a:p>
            <a:pPr algn="just">
              <a:lnSpc>
                <a:spcPts val="3019"/>
              </a:lnSpc>
            </a:pPr>
            <a:r>
              <a:rPr lang="en-US" sz="1999" b="1" i="1">
                <a:solidFill>
                  <a:srgbClr val="000000"/>
                </a:solidFill>
                <a:latin typeface="Inter Bold Italics"/>
                <a:ea typeface="Inter Bold Italics"/>
                <a:cs typeface="Inter Bold Italics"/>
                <a:sym typeface="Inter Bold Italics"/>
              </a:rPr>
              <a:t>2.  Enter Header Information:</a:t>
            </a:r>
          </a:p>
          <a:p>
            <a:pPr marL="863598" lvl="2" indent="-287866" algn="just">
              <a:lnSpc>
                <a:spcPts val="3019"/>
              </a:lnSpc>
              <a:buFont typeface="Arial"/>
              <a:buChar char="⚬"/>
            </a:pPr>
            <a:r>
              <a:rPr lang="en-US" sz="1999">
                <a:solidFill>
                  <a:srgbClr val="000000"/>
                </a:solidFill>
                <a:latin typeface="Inter"/>
                <a:ea typeface="Inter"/>
                <a:cs typeface="Inter"/>
                <a:sym typeface="Inter"/>
              </a:rPr>
              <a:t>Fill in all required fields for the batch or journal.</a:t>
            </a:r>
          </a:p>
          <a:p>
            <a:pPr marL="863598" lvl="2" indent="-287866" algn="just">
              <a:lnSpc>
                <a:spcPts val="3019"/>
              </a:lnSpc>
              <a:buFont typeface="Arial"/>
              <a:buChar char="⚬"/>
            </a:pPr>
            <a:r>
              <a:rPr lang="en-US" sz="1999">
                <a:solidFill>
                  <a:srgbClr val="000000"/>
                </a:solidFill>
                <a:latin typeface="Inter"/>
                <a:ea typeface="Inter"/>
                <a:cs typeface="Inter"/>
                <a:sym typeface="Inter"/>
              </a:rPr>
              <a:t>Click Lines to proceed.</a:t>
            </a:r>
          </a:p>
          <a:p>
            <a:pPr algn="just">
              <a:lnSpc>
                <a:spcPts val="3019"/>
              </a:lnSpc>
            </a:pPr>
            <a:r>
              <a:rPr lang="en-US" sz="1999" b="1" i="1">
                <a:solidFill>
                  <a:srgbClr val="000000"/>
                </a:solidFill>
                <a:latin typeface="Inter Bold Italics"/>
                <a:ea typeface="Inter Bold Italics"/>
                <a:cs typeface="Inter Bold Italics"/>
                <a:sym typeface="Inter Bold Italics"/>
              </a:rPr>
              <a:t>3. Enter Journal Lines:</a:t>
            </a:r>
          </a:p>
          <a:p>
            <a:pPr marL="863598" lvl="2" indent="-287866" algn="just">
              <a:lnSpc>
                <a:spcPts val="3019"/>
              </a:lnSpc>
              <a:buFont typeface="Arial"/>
              <a:buChar char="⚬"/>
            </a:pPr>
            <a:r>
              <a:rPr lang="en-US" sz="1999">
                <a:solidFill>
                  <a:srgbClr val="000000"/>
                </a:solidFill>
                <a:latin typeface="Inter"/>
                <a:ea typeface="Inter"/>
                <a:cs typeface="Inter"/>
                <a:sym typeface="Inter"/>
              </a:rPr>
              <a:t>Add the lines and specify the accounts you </a:t>
            </a:r>
          </a:p>
          <a:p>
            <a:pPr algn="just">
              <a:lnSpc>
                <a:spcPts val="3019"/>
              </a:lnSpc>
            </a:pPr>
            <a:r>
              <a:rPr lang="en-US" sz="1999">
                <a:solidFill>
                  <a:srgbClr val="000000"/>
                </a:solidFill>
                <a:latin typeface="Inter"/>
                <a:ea typeface="Inter"/>
                <a:cs typeface="Inter"/>
                <a:sym typeface="Inter"/>
              </a:rPr>
              <a:t>want to use.</a:t>
            </a:r>
          </a:p>
          <a:p>
            <a:pPr marL="863598" lvl="2" indent="-287866" algn="just">
              <a:lnSpc>
                <a:spcPts val="3019"/>
              </a:lnSpc>
              <a:buFont typeface="Arial"/>
              <a:buChar char="⚬"/>
            </a:pPr>
            <a:r>
              <a:rPr lang="en-US" sz="1999">
                <a:solidFill>
                  <a:srgbClr val="000000"/>
                </a:solidFill>
                <a:latin typeface="Inter"/>
                <a:ea typeface="Inter"/>
                <a:cs typeface="Inter"/>
                <a:sym typeface="Inter"/>
              </a:rPr>
              <a:t>Click Save after entering the details.</a:t>
            </a:r>
          </a:p>
          <a:p>
            <a:pPr algn="just">
              <a:lnSpc>
                <a:spcPts val="3019"/>
              </a:lnSpc>
            </a:pPr>
            <a:r>
              <a:rPr lang="en-US" sz="1999" b="1" i="1">
                <a:solidFill>
                  <a:srgbClr val="000000"/>
                </a:solidFill>
                <a:latin typeface="Inter Bold Italics"/>
                <a:ea typeface="Inter Bold Italics"/>
                <a:cs typeface="Inter Bold Italics"/>
                <a:sym typeface="Inter Bold Italics"/>
              </a:rPr>
              <a:t>4. Return to Previous Screen:</a:t>
            </a:r>
          </a:p>
          <a:p>
            <a:pPr marL="863598" lvl="2" indent="-287866" algn="just">
              <a:lnSpc>
                <a:spcPts val="3019"/>
              </a:lnSpc>
              <a:buFont typeface="Arial"/>
              <a:buChar char="⚬"/>
            </a:pPr>
            <a:r>
              <a:rPr lang="en-US" sz="1999">
                <a:solidFill>
                  <a:srgbClr val="000000"/>
                </a:solidFill>
                <a:latin typeface="Inter"/>
                <a:ea typeface="Inter"/>
                <a:cs typeface="Inter"/>
                <a:sym typeface="Inter"/>
              </a:rPr>
              <a:t>Click Generate to create the recurring entry.</a:t>
            </a:r>
          </a:p>
          <a:p>
            <a:pPr algn="just">
              <a:lnSpc>
                <a:spcPts val="3019"/>
              </a:lnSpc>
            </a:pPr>
            <a:r>
              <a:rPr lang="en-US" sz="1999" b="1" i="1">
                <a:solidFill>
                  <a:srgbClr val="000000"/>
                </a:solidFill>
                <a:latin typeface="Inter Bold Italics"/>
                <a:ea typeface="Inter Bold Italics"/>
                <a:cs typeface="Inter Bold Italics"/>
                <a:sym typeface="Inter Bold Italics"/>
              </a:rPr>
              <a:t>6. Submit the Journal:</a:t>
            </a:r>
          </a:p>
          <a:p>
            <a:pPr marL="863598" lvl="2" indent="-287866" algn="just">
              <a:lnSpc>
                <a:spcPts val="3019"/>
              </a:lnSpc>
              <a:buFont typeface="Arial"/>
              <a:buChar char="⚬"/>
            </a:pPr>
            <a:r>
              <a:rPr lang="en-US" sz="1999">
                <a:solidFill>
                  <a:srgbClr val="000000"/>
                </a:solidFill>
                <a:latin typeface="Inter"/>
                <a:ea typeface="Inter"/>
                <a:cs typeface="Inter"/>
                <a:sym typeface="Inter"/>
              </a:rPr>
              <a:t>Enter the submit date and select the period for which the journal should be generated.</a:t>
            </a:r>
          </a:p>
          <a:p>
            <a:pPr algn="just">
              <a:lnSpc>
                <a:spcPts val="2659"/>
              </a:lnSpc>
              <a:spcBef>
                <a:spcPct val="0"/>
              </a:spcBef>
            </a:pPr>
            <a:endParaRPr lang="en-US" sz="1999">
              <a:solidFill>
                <a:srgbClr val="000000"/>
              </a:solidFill>
              <a:latin typeface="Inter"/>
              <a:ea typeface="Inter"/>
              <a:cs typeface="Inter"/>
              <a:sym typeface="Inter"/>
            </a:endParaRPr>
          </a:p>
        </p:txBody>
      </p:sp>
      <p:sp>
        <p:nvSpPr>
          <p:cNvPr id="18" name="Freeform 18"/>
          <p:cNvSpPr/>
          <p:nvPr/>
        </p:nvSpPr>
        <p:spPr>
          <a:xfrm rot="-3139030" flipH="1">
            <a:off x="15673818" y="5935368"/>
            <a:ext cx="1306902" cy="369200"/>
          </a:xfrm>
          <a:custGeom>
            <a:avLst/>
            <a:gdLst/>
            <a:ahLst/>
            <a:cxnLst/>
            <a:rect l="l" t="t" r="r" b="b"/>
            <a:pathLst>
              <a:path w="1306902" h="369200">
                <a:moveTo>
                  <a:pt x="1306901" y="0"/>
                </a:moveTo>
                <a:lnTo>
                  <a:pt x="0" y="0"/>
                </a:lnTo>
                <a:lnTo>
                  <a:pt x="0" y="369200"/>
                </a:lnTo>
                <a:lnTo>
                  <a:pt x="1306901" y="369200"/>
                </a:lnTo>
                <a:lnTo>
                  <a:pt x="130690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203166"/>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663075" y="1479081"/>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007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437376"/>
            <a:ext cx="2103367" cy="645617"/>
          </a:xfrm>
          <a:custGeom>
            <a:avLst/>
            <a:gdLst/>
            <a:ahLst/>
            <a:cxnLst/>
            <a:rect l="l" t="t" r="r" b="b"/>
            <a:pathLst>
              <a:path w="2103367" h="645617">
                <a:moveTo>
                  <a:pt x="0" y="0"/>
                </a:moveTo>
                <a:lnTo>
                  <a:pt x="2103367" y="0"/>
                </a:lnTo>
                <a:lnTo>
                  <a:pt x="2103367" y="645616"/>
                </a:lnTo>
                <a:lnTo>
                  <a:pt x="0" y="645616"/>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717661" y="9048119"/>
            <a:ext cx="1126567" cy="1035715"/>
          </a:xfrm>
          <a:custGeom>
            <a:avLst/>
            <a:gdLst/>
            <a:ahLst/>
            <a:cxnLst/>
            <a:rect l="l" t="t" r="r" b="b"/>
            <a:pathLst>
              <a:path w="1126567" h="1035715">
                <a:moveTo>
                  <a:pt x="0" y="0"/>
                </a:moveTo>
                <a:lnTo>
                  <a:pt x="1126567" y="0"/>
                </a:lnTo>
                <a:lnTo>
                  <a:pt x="1126567" y="1035715"/>
                </a:lnTo>
                <a:lnTo>
                  <a:pt x="0" y="103571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532308" y="9048119"/>
            <a:ext cx="1950819" cy="1097336"/>
          </a:xfrm>
          <a:custGeom>
            <a:avLst/>
            <a:gdLst/>
            <a:ahLst/>
            <a:cxnLst/>
            <a:rect l="l" t="t" r="r" b="b"/>
            <a:pathLst>
              <a:path w="1950819" h="1097336">
                <a:moveTo>
                  <a:pt x="0" y="0"/>
                </a:moveTo>
                <a:lnTo>
                  <a:pt x="1950818" y="0"/>
                </a:lnTo>
                <a:lnTo>
                  <a:pt x="1950818" y="1097335"/>
                </a:lnTo>
                <a:lnTo>
                  <a:pt x="0" y="1097335"/>
                </a:lnTo>
                <a:lnTo>
                  <a:pt x="0" y="0"/>
                </a:lnTo>
                <a:close/>
              </a:path>
            </a:pathLst>
          </a:custGeom>
          <a:blipFill>
            <a:blip r:embed="rId4"/>
            <a:stretch>
              <a:fillRect/>
            </a:stretch>
          </a:blipFill>
        </p:spPr>
        <p:txBody>
          <a:bodyPr/>
          <a:lstStyle/>
          <a:p>
            <a:endParaRPr lang="en-US"/>
          </a:p>
        </p:txBody>
      </p:sp>
      <p:sp>
        <p:nvSpPr>
          <p:cNvPr id="12" name="Freeform 12"/>
          <p:cNvSpPr/>
          <p:nvPr/>
        </p:nvSpPr>
        <p:spPr>
          <a:xfrm rot="-10198042" flipH="1">
            <a:off x="8203414" y="1529416"/>
            <a:ext cx="1153226" cy="325786"/>
          </a:xfrm>
          <a:custGeom>
            <a:avLst/>
            <a:gdLst/>
            <a:ahLst/>
            <a:cxnLst/>
            <a:rect l="l" t="t" r="r" b="b"/>
            <a:pathLst>
              <a:path w="1153226" h="325786">
                <a:moveTo>
                  <a:pt x="1153226" y="0"/>
                </a:moveTo>
                <a:lnTo>
                  <a:pt x="0" y="0"/>
                </a:lnTo>
                <a:lnTo>
                  <a:pt x="0" y="325787"/>
                </a:lnTo>
                <a:lnTo>
                  <a:pt x="1153226" y="325787"/>
                </a:lnTo>
                <a:lnTo>
                  <a:pt x="115322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rot="-8190967" flipH="1">
            <a:off x="13638443" y="3474910"/>
            <a:ext cx="1581806" cy="446860"/>
          </a:xfrm>
          <a:custGeom>
            <a:avLst/>
            <a:gdLst/>
            <a:ahLst/>
            <a:cxnLst/>
            <a:rect l="l" t="t" r="r" b="b"/>
            <a:pathLst>
              <a:path w="1581806" h="446860">
                <a:moveTo>
                  <a:pt x="1581806" y="0"/>
                </a:moveTo>
                <a:lnTo>
                  <a:pt x="0" y="0"/>
                </a:lnTo>
                <a:lnTo>
                  <a:pt x="0" y="446861"/>
                </a:lnTo>
                <a:lnTo>
                  <a:pt x="1581806" y="446861"/>
                </a:lnTo>
                <a:lnTo>
                  <a:pt x="158180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2786045" y="1692309"/>
            <a:ext cx="4878503" cy="3280015"/>
          </a:xfrm>
          <a:custGeom>
            <a:avLst/>
            <a:gdLst/>
            <a:ahLst/>
            <a:cxnLst/>
            <a:rect l="l" t="t" r="r" b="b"/>
            <a:pathLst>
              <a:path w="4878503" h="3280015">
                <a:moveTo>
                  <a:pt x="0" y="0"/>
                </a:moveTo>
                <a:lnTo>
                  <a:pt x="4878504" y="0"/>
                </a:lnTo>
                <a:lnTo>
                  <a:pt x="4878504" y="3280015"/>
                </a:lnTo>
                <a:lnTo>
                  <a:pt x="0" y="3280015"/>
                </a:lnTo>
                <a:lnTo>
                  <a:pt x="0" y="0"/>
                </a:lnTo>
                <a:close/>
              </a:path>
            </a:pathLst>
          </a:custGeom>
          <a:blipFill>
            <a:blip r:embed="rId7"/>
            <a:stretch>
              <a:fillRect/>
            </a:stretch>
          </a:blipFill>
        </p:spPr>
        <p:txBody>
          <a:bodyPr/>
          <a:lstStyle/>
          <a:p>
            <a:endParaRPr lang="en-US"/>
          </a:p>
        </p:txBody>
      </p:sp>
      <p:sp>
        <p:nvSpPr>
          <p:cNvPr id="15" name="Freeform 15"/>
          <p:cNvSpPr/>
          <p:nvPr/>
        </p:nvSpPr>
        <p:spPr>
          <a:xfrm>
            <a:off x="8553699" y="2259919"/>
            <a:ext cx="4943351" cy="2144795"/>
          </a:xfrm>
          <a:custGeom>
            <a:avLst/>
            <a:gdLst/>
            <a:ahLst/>
            <a:cxnLst/>
            <a:rect l="l" t="t" r="r" b="b"/>
            <a:pathLst>
              <a:path w="4943351" h="2144795">
                <a:moveTo>
                  <a:pt x="0" y="0"/>
                </a:moveTo>
                <a:lnTo>
                  <a:pt x="4943351" y="0"/>
                </a:lnTo>
                <a:lnTo>
                  <a:pt x="4943351" y="2144795"/>
                </a:lnTo>
                <a:lnTo>
                  <a:pt x="0" y="2144795"/>
                </a:lnTo>
                <a:lnTo>
                  <a:pt x="0" y="0"/>
                </a:lnTo>
                <a:close/>
              </a:path>
            </a:pathLst>
          </a:custGeom>
          <a:blipFill>
            <a:blip r:embed="rId8"/>
            <a:stretch>
              <a:fillRect/>
            </a:stretch>
          </a:blipFill>
        </p:spPr>
        <p:txBody>
          <a:bodyPr/>
          <a:lstStyle/>
          <a:p>
            <a:endParaRPr lang="en-US"/>
          </a:p>
        </p:txBody>
      </p:sp>
      <p:sp>
        <p:nvSpPr>
          <p:cNvPr id="16" name="Freeform 16"/>
          <p:cNvSpPr/>
          <p:nvPr/>
        </p:nvSpPr>
        <p:spPr>
          <a:xfrm>
            <a:off x="7837772" y="4929575"/>
            <a:ext cx="7729866" cy="4328725"/>
          </a:xfrm>
          <a:custGeom>
            <a:avLst/>
            <a:gdLst/>
            <a:ahLst/>
            <a:cxnLst/>
            <a:rect l="l" t="t" r="r" b="b"/>
            <a:pathLst>
              <a:path w="7729866" h="4328725">
                <a:moveTo>
                  <a:pt x="0" y="0"/>
                </a:moveTo>
                <a:lnTo>
                  <a:pt x="7729866" y="0"/>
                </a:lnTo>
                <a:lnTo>
                  <a:pt x="7729866" y="4328725"/>
                </a:lnTo>
                <a:lnTo>
                  <a:pt x="0" y="4328725"/>
                </a:lnTo>
                <a:lnTo>
                  <a:pt x="0" y="0"/>
                </a:lnTo>
                <a:close/>
              </a:path>
            </a:pathLst>
          </a:custGeom>
          <a:blipFill>
            <a:blip r:embed="rId9"/>
            <a:stretch>
              <a:fillRect/>
            </a:stretch>
          </a:blipFill>
        </p:spPr>
        <p:txBody>
          <a:bodyPr/>
          <a:lstStyle/>
          <a:p>
            <a:endParaRPr lang="en-US"/>
          </a:p>
        </p:txBody>
      </p:sp>
      <p:sp>
        <p:nvSpPr>
          <p:cNvPr id="17" name="TextBox 17"/>
          <p:cNvSpPr txBox="1"/>
          <p:nvPr/>
        </p:nvSpPr>
        <p:spPr>
          <a:xfrm>
            <a:off x="1318125" y="742950"/>
            <a:ext cx="13382629"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Entering Standard Recurring Journal  (Cont.)  </a:t>
            </a:r>
          </a:p>
        </p:txBody>
      </p:sp>
      <p:sp>
        <p:nvSpPr>
          <p:cNvPr id="18" name="TextBox 18"/>
          <p:cNvSpPr txBox="1"/>
          <p:nvPr/>
        </p:nvSpPr>
        <p:spPr>
          <a:xfrm>
            <a:off x="2303150" y="6277933"/>
            <a:ext cx="5140145" cy="2509636"/>
          </a:xfrm>
          <a:prstGeom prst="rect">
            <a:avLst/>
          </a:prstGeom>
        </p:spPr>
        <p:txBody>
          <a:bodyPr lIns="0" tIns="0" rIns="0" bIns="0" rtlCol="0" anchor="t">
            <a:spAutoFit/>
          </a:bodyPr>
          <a:lstStyle/>
          <a:p>
            <a:pPr algn="l">
              <a:lnSpc>
                <a:spcPts val="3314"/>
              </a:lnSpc>
              <a:spcBef>
                <a:spcPct val="0"/>
              </a:spcBef>
            </a:pPr>
            <a:r>
              <a:rPr lang="en-US" sz="2367" b="1" i="1">
                <a:solidFill>
                  <a:srgbClr val="000000"/>
                </a:solidFill>
                <a:latin typeface="Inter Bold Italics"/>
                <a:ea typeface="Inter Bold Italics"/>
                <a:cs typeface="Inter Bold Italics"/>
                <a:sym typeface="Inter Bold Italics"/>
              </a:rPr>
              <a:t> Note:</a:t>
            </a:r>
          </a:p>
          <a:p>
            <a:pPr algn="l">
              <a:lnSpc>
                <a:spcPts val="3314"/>
              </a:lnSpc>
              <a:spcBef>
                <a:spcPct val="0"/>
              </a:spcBef>
            </a:pPr>
            <a:r>
              <a:rPr lang="en-US" sz="2367" i="1">
                <a:solidFill>
                  <a:srgbClr val="000000"/>
                </a:solidFill>
                <a:latin typeface="Inter Italics"/>
                <a:ea typeface="Inter Italics"/>
                <a:cs typeface="Inter Italics"/>
                <a:sym typeface="Inter Italics"/>
              </a:rPr>
              <a:t>The journal will be created in the selected period without any debit or credit balances (amounts can be added manually or through updates).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203166"/>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510155" y="2185625"/>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096489" y="1814394"/>
            <a:ext cx="6161935" cy="2095058"/>
          </a:xfrm>
          <a:custGeom>
            <a:avLst/>
            <a:gdLst/>
            <a:ahLst/>
            <a:cxnLst/>
            <a:rect l="l" t="t" r="r" b="b"/>
            <a:pathLst>
              <a:path w="6161935" h="2095058">
                <a:moveTo>
                  <a:pt x="0" y="0"/>
                </a:moveTo>
                <a:lnTo>
                  <a:pt x="6161935" y="0"/>
                </a:lnTo>
                <a:lnTo>
                  <a:pt x="6161935" y="2095058"/>
                </a:lnTo>
                <a:lnTo>
                  <a:pt x="0" y="2095058"/>
                </a:lnTo>
                <a:lnTo>
                  <a:pt x="0" y="0"/>
                </a:lnTo>
                <a:close/>
              </a:path>
            </a:pathLst>
          </a:custGeom>
          <a:blipFill>
            <a:blip r:embed="rId5"/>
            <a:stretch>
              <a:fillRect/>
            </a:stretch>
          </a:blipFill>
        </p:spPr>
        <p:txBody>
          <a:bodyPr/>
          <a:lstStyle/>
          <a:p>
            <a:endParaRPr lang="en-US"/>
          </a:p>
        </p:txBody>
      </p:sp>
      <p:sp>
        <p:nvSpPr>
          <p:cNvPr id="13" name="Freeform 13"/>
          <p:cNvSpPr/>
          <p:nvPr/>
        </p:nvSpPr>
        <p:spPr>
          <a:xfrm>
            <a:off x="10068310" y="4123123"/>
            <a:ext cx="6190114" cy="2040754"/>
          </a:xfrm>
          <a:custGeom>
            <a:avLst/>
            <a:gdLst/>
            <a:ahLst/>
            <a:cxnLst/>
            <a:rect l="l" t="t" r="r" b="b"/>
            <a:pathLst>
              <a:path w="6190114" h="2040754">
                <a:moveTo>
                  <a:pt x="0" y="0"/>
                </a:moveTo>
                <a:lnTo>
                  <a:pt x="6190114" y="0"/>
                </a:lnTo>
                <a:lnTo>
                  <a:pt x="6190114" y="2040754"/>
                </a:lnTo>
                <a:lnTo>
                  <a:pt x="0" y="2040754"/>
                </a:lnTo>
                <a:lnTo>
                  <a:pt x="0" y="0"/>
                </a:lnTo>
                <a:close/>
              </a:path>
            </a:pathLst>
          </a:custGeom>
          <a:blipFill>
            <a:blip r:embed="rId6"/>
            <a:stretch>
              <a:fillRect r="-3024"/>
            </a:stretch>
          </a:blipFill>
        </p:spPr>
        <p:txBody>
          <a:bodyPr/>
          <a:lstStyle/>
          <a:p>
            <a:endParaRPr lang="en-US"/>
          </a:p>
        </p:txBody>
      </p:sp>
      <p:sp>
        <p:nvSpPr>
          <p:cNvPr id="14" name="Freeform 14"/>
          <p:cNvSpPr/>
          <p:nvPr/>
        </p:nvSpPr>
        <p:spPr>
          <a:xfrm>
            <a:off x="9144000" y="6335327"/>
            <a:ext cx="5553874" cy="3061573"/>
          </a:xfrm>
          <a:custGeom>
            <a:avLst/>
            <a:gdLst/>
            <a:ahLst/>
            <a:cxnLst/>
            <a:rect l="l" t="t" r="r" b="b"/>
            <a:pathLst>
              <a:path w="5553874" h="3061573">
                <a:moveTo>
                  <a:pt x="0" y="0"/>
                </a:moveTo>
                <a:lnTo>
                  <a:pt x="5553874" y="0"/>
                </a:lnTo>
                <a:lnTo>
                  <a:pt x="5553874" y="3061573"/>
                </a:lnTo>
                <a:lnTo>
                  <a:pt x="0" y="3061573"/>
                </a:lnTo>
                <a:lnTo>
                  <a:pt x="0" y="0"/>
                </a:lnTo>
                <a:close/>
              </a:path>
            </a:pathLst>
          </a:custGeom>
          <a:blipFill>
            <a:blip r:embed="rId7"/>
            <a:stretch>
              <a:fillRect/>
            </a:stretch>
          </a:blipFill>
        </p:spPr>
        <p:txBody>
          <a:bodyPr/>
          <a:lstStyle/>
          <a:p>
            <a:endParaRPr lang="en-US"/>
          </a:p>
        </p:txBody>
      </p:sp>
      <p:sp>
        <p:nvSpPr>
          <p:cNvPr id="15" name="TextBox 15"/>
          <p:cNvSpPr txBox="1"/>
          <p:nvPr/>
        </p:nvSpPr>
        <p:spPr>
          <a:xfrm>
            <a:off x="1959942" y="1029534"/>
            <a:ext cx="10259299"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Entering Skeleton  Recurring Journal   </a:t>
            </a:r>
          </a:p>
        </p:txBody>
      </p:sp>
      <p:sp>
        <p:nvSpPr>
          <p:cNvPr id="16" name="TextBox 16"/>
          <p:cNvSpPr txBox="1"/>
          <p:nvPr/>
        </p:nvSpPr>
        <p:spPr>
          <a:xfrm>
            <a:off x="2136274" y="2080850"/>
            <a:ext cx="6730534" cy="7065768"/>
          </a:xfrm>
          <a:prstGeom prst="rect">
            <a:avLst/>
          </a:prstGeom>
        </p:spPr>
        <p:txBody>
          <a:bodyPr lIns="0" tIns="0" rIns="0" bIns="0" rtlCol="0" anchor="t">
            <a:spAutoFit/>
          </a:bodyPr>
          <a:lstStyle/>
          <a:p>
            <a:pPr algn="just">
              <a:lnSpc>
                <a:spcPts val="3137"/>
              </a:lnSpc>
            </a:pPr>
            <a:r>
              <a:rPr lang="en-US" sz="2077">
                <a:solidFill>
                  <a:srgbClr val="000000"/>
                </a:solidFill>
                <a:latin typeface="Inter"/>
                <a:ea typeface="Inter"/>
                <a:cs typeface="Inter"/>
                <a:sym typeface="Inter"/>
              </a:rPr>
              <a:t> 1. </a:t>
            </a:r>
            <a:r>
              <a:rPr lang="en-US" sz="2077" b="1" i="1">
                <a:solidFill>
                  <a:srgbClr val="000000"/>
                </a:solidFill>
                <a:latin typeface="Inter Bold Italics"/>
                <a:ea typeface="Inter Bold Italics"/>
                <a:cs typeface="Inter Bold Italics"/>
                <a:sym typeface="Inter Bold Italics"/>
              </a:rPr>
              <a:t>Enter Header Information:</a:t>
            </a:r>
          </a:p>
          <a:p>
            <a:pPr marL="897101" lvl="2" indent="-299034" algn="just">
              <a:lnSpc>
                <a:spcPts val="3137"/>
              </a:lnSpc>
              <a:buFont typeface="Arial"/>
              <a:buChar char="⚬"/>
            </a:pPr>
            <a:r>
              <a:rPr lang="en-US" sz="2077">
                <a:solidFill>
                  <a:srgbClr val="000000"/>
                </a:solidFill>
                <a:latin typeface="Inter"/>
                <a:ea typeface="Inter"/>
                <a:cs typeface="Inter"/>
                <a:sym typeface="Inter"/>
              </a:rPr>
              <a:t>Fill in the required fields to define the recurring journal batch or journal.</a:t>
            </a:r>
          </a:p>
          <a:p>
            <a:pPr marL="897101" lvl="2" indent="-299034" algn="just">
              <a:lnSpc>
                <a:spcPts val="3137"/>
              </a:lnSpc>
              <a:buFont typeface="Arial"/>
              <a:buChar char="⚬"/>
            </a:pPr>
            <a:r>
              <a:rPr lang="en-US" sz="2077">
                <a:solidFill>
                  <a:srgbClr val="000000"/>
                </a:solidFill>
                <a:latin typeface="Inter"/>
                <a:ea typeface="Inter"/>
                <a:cs typeface="Inter"/>
                <a:sym typeface="Inter"/>
              </a:rPr>
              <a:t>Click Lines to proceed.</a:t>
            </a:r>
          </a:p>
          <a:p>
            <a:pPr algn="just">
              <a:lnSpc>
                <a:spcPts val="3137"/>
              </a:lnSpc>
            </a:pPr>
            <a:r>
              <a:rPr lang="en-US" sz="2077">
                <a:solidFill>
                  <a:srgbClr val="000000"/>
                </a:solidFill>
                <a:latin typeface="Inter"/>
                <a:ea typeface="Inter"/>
                <a:cs typeface="Inter"/>
                <a:sym typeface="Inter"/>
              </a:rPr>
              <a:t>2. </a:t>
            </a:r>
            <a:r>
              <a:rPr lang="en-US" sz="2077" b="1" i="1">
                <a:solidFill>
                  <a:srgbClr val="000000"/>
                </a:solidFill>
                <a:latin typeface="Inter Bold Italics"/>
                <a:ea typeface="Inter Bold Italics"/>
                <a:cs typeface="Inter Bold Italics"/>
                <a:sym typeface="Inter Bold Italics"/>
              </a:rPr>
              <a:t>Define Journal Lines:</a:t>
            </a:r>
          </a:p>
          <a:p>
            <a:pPr marL="897101" lvl="2" indent="-299034" algn="just">
              <a:lnSpc>
                <a:spcPts val="3137"/>
              </a:lnSpc>
              <a:buFont typeface="Arial"/>
              <a:buChar char="⚬"/>
            </a:pPr>
            <a:r>
              <a:rPr lang="en-US" sz="2077">
                <a:solidFill>
                  <a:srgbClr val="000000"/>
                </a:solidFill>
                <a:latin typeface="Inter"/>
                <a:ea typeface="Inter"/>
                <a:cs typeface="Inter"/>
                <a:sym typeface="Inter"/>
              </a:rPr>
              <a:t>Enter the account combinations for debit and credit entries.</a:t>
            </a:r>
          </a:p>
          <a:p>
            <a:pPr marL="897101" lvl="2" indent="-299034" algn="just">
              <a:lnSpc>
                <a:spcPts val="3137"/>
              </a:lnSpc>
              <a:buFont typeface="Arial"/>
              <a:buChar char="⚬"/>
            </a:pPr>
            <a:r>
              <a:rPr lang="en-US" sz="2077">
                <a:solidFill>
                  <a:srgbClr val="000000"/>
                </a:solidFill>
                <a:latin typeface="Inter"/>
                <a:ea typeface="Inter"/>
                <a:cs typeface="Inter"/>
                <a:sym typeface="Inter"/>
              </a:rPr>
              <a:t>Use a positive sign for debit and a negative sign for credit.</a:t>
            </a:r>
          </a:p>
          <a:p>
            <a:pPr marL="897101" lvl="2" indent="-299034" algn="just">
              <a:lnSpc>
                <a:spcPts val="3137"/>
              </a:lnSpc>
              <a:buFont typeface="Arial"/>
              <a:buChar char="⚬"/>
            </a:pPr>
            <a:r>
              <a:rPr lang="en-US" sz="2077">
                <a:solidFill>
                  <a:srgbClr val="000000"/>
                </a:solidFill>
                <a:latin typeface="Inter"/>
                <a:ea typeface="Inter"/>
                <a:cs typeface="Inter"/>
                <a:sym typeface="Inter"/>
              </a:rPr>
              <a:t>Do not enter amounts at this stage, as they will change each period.</a:t>
            </a:r>
          </a:p>
          <a:p>
            <a:pPr algn="just">
              <a:lnSpc>
                <a:spcPts val="3137"/>
              </a:lnSpc>
            </a:pPr>
            <a:r>
              <a:rPr lang="en-US" sz="2077">
                <a:solidFill>
                  <a:srgbClr val="000000"/>
                </a:solidFill>
                <a:latin typeface="Inter"/>
                <a:ea typeface="Inter"/>
                <a:cs typeface="Inter"/>
                <a:sym typeface="Inter"/>
              </a:rPr>
              <a:t>3. </a:t>
            </a:r>
            <a:r>
              <a:rPr lang="en-US" sz="2077" b="1" i="1">
                <a:solidFill>
                  <a:srgbClr val="000000"/>
                </a:solidFill>
                <a:latin typeface="Inter Bold Italics"/>
                <a:ea typeface="Inter Bold Italics"/>
                <a:cs typeface="Inter Bold Italics"/>
                <a:sym typeface="Inter Bold Italics"/>
              </a:rPr>
              <a:t>Click Save:</a:t>
            </a:r>
          </a:p>
          <a:p>
            <a:pPr marL="897101" lvl="2" indent="-299034" algn="just">
              <a:lnSpc>
                <a:spcPts val="3137"/>
              </a:lnSpc>
              <a:buFont typeface="Arial"/>
              <a:buChar char="⚬"/>
            </a:pPr>
            <a:r>
              <a:rPr lang="en-US" sz="2077">
                <a:solidFill>
                  <a:srgbClr val="000000"/>
                </a:solidFill>
                <a:latin typeface="Inter"/>
                <a:ea typeface="Inter"/>
                <a:cs typeface="Inter"/>
                <a:sym typeface="Inter"/>
              </a:rPr>
              <a:t>Save the journal with fixed account lines.</a:t>
            </a:r>
          </a:p>
          <a:p>
            <a:pPr algn="just">
              <a:lnSpc>
                <a:spcPts val="3137"/>
              </a:lnSpc>
            </a:pPr>
            <a:r>
              <a:rPr lang="en-US" sz="2077">
                <a:solidFill>
                  <a:srgbClr val="000000"/>
                </a:solidFill>
                <a:latin typeface="Inter"/>
                <a:ea typeface="Inter"/>
                <a:cs typeface="Inter"/>
                <a:sym typeface="Inter"/>
              </a:rPr>
              <a:t>4. </a:t>
            </a:r>
            <a:r>
              <a:rPr lang="en-US" sz="2077" b="1" i="1">
                <a:solidFill>
                  <a:srgbClr val="000000"/>
                </a:solidFill>
                <a:latin typeface="Inter Bold Italics"/>
                <a:ea typeface="Inter Bold Italics"/>
                <a:cs typeface="Inter Bold Italics"/>
                <a:sym typeface="Inter Bold Italics"/>
              </a:rPr>
              <a:t>Generate and Submit Each Period:</a:t>
            </a:r>
          </a:p>
          <a:p>
            <a:pPr marL="897101" lvl="2" indent="-299034" algn="just">
              <a:lnSpc>
                <a:spcPts val="3137"/>
              </a:lnSpc>
              <a:buFont typeface="Arial"/>
              <a:buChar char="⚬"/>
            </a:pPr>
            <a:r>
              <a:rPr lang="en-US" sz="2077">
                <a:solidFill>
                  <a:srgbClr val="000000"/>
                </a:solidFill>
                <a:latin typeface="Inter"/>
                <a:ea typeface="Inter"/>
                <a:cs typeface="Inter"/>
                <a:sym typeface="Inter"/>
              </a:rPr>
              <a:t>Navigate to Generate, then enter the period and manually input the amounts for that specific period.</a:t>
            </a:r>
          </a:p>
          <a:p>
            <a:pPr algn="just">
              <a:lnSpc>
                <a:spcPts val="2763"/>
              </a:lnSpc>
              <a:spcBef>
                <a:spcPct val="0"/>
              </a:spcBef>
            </a:pPr>
            <a:endParaRPr lang="en-US" sz="2077">
              <a:solidFill>
                <a:srgbClr val="000000"/>
              </a:solidFill>
              <a:latin typeface="Inter"/>
              <a:ea typeface="Inter"/>
              <a:cs typeface="Inter"/>
              <a:sym typeface="Inter"/>
            </a:endParaRPr>
          </a:p>
        </p:txBody>
      </p:sp>
      <p:sp>
        <p:nvSpPr>
          <p:cNvPr id="17" name="Freeform 17"/>
          <p:cNvSpPr/>
          <p:nvPr/>
        </p:nvSpPr>
        <p:spPr>
          <a:xfrm rot="-3332544" flipH="1">
            <a:off x="14687010" y="6881154"/>
            <a:ext cx="1064716" cy="300782"/>
          </a:xfrm>
          <a:custGeom>
            <a:avLst/>
            <a:gdLst/>
            <a:ahLst/>
            <a:cxnLst/>
            <a:rect l="l" t="t" r="r" b="b"/>
            <a:pathLst>
              <a:path w="1064716" h="300782">
                <a:moveTo>
                  <a:pt x="1064715" y="0"/>
                </a:moveTo>
                <a:lnTo>
                  <a:pt x="0" y="0"/>
                </a:lnTo>
                <a:lnTo>
                  <a:pt x="0" y="300782"/>
                </a:lnTo>
                <a:lnTo>
                  <a:pt x="1064715" y="300782"/>
                </a:lnTo>
                <a:lnTo>
                  <a:pt x="106471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203166"/>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510155" y="2185625"/>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1417760" y="1987584"/>
            <a:ext cx="5841540" cy="3439207"/>
          </a:xfrm>
          <a:custGeom>
            <a:avLst/>
            <a:gdLst/>
            <a:ahLst/>
            <a:cxnLst/>
            <a:rect l="l" t="t" r="r" b="b"/>
            <a:pathLst>
              <a:path w="5841540" h="3439207">
                <a:moveTo>
                  <a:pt x="0" y="0"/>
                </a:moveTo>
                <a:lnTo>
                  <a:pt x="5841540" y="0"/>
                </a:lnTo>
                <a:lnTo>
                  <a:pt x="5841540" y="3439206"/>
                </a:lnTo>
                <a:lnTo>
                  <a:pt x="0" y="3439206"/>
                </a:lnTo>
                <a:lnTo>
                  <a:pt x="0" y="0"/>
                </a:lnTo>
                <a:close/>
              </a:path>
            </a:pathLst>
          </a:custGeom>
          <a:blipFill>
            <a:blip r:embed="rId5"/>
            <a:stretch>
              <a:fillRect/>
            </a:stretch>
          </a:blipFill>
        </p:spPr>
        <p:txBody>
          <a:bodyPr/>
          <a:lstStyle/>
          <a:p>
            <a:endParaRPr lang="en-US"/>
          </a:p>
        </p:txBody>
      </p:sp>
      <p:sp>
        <p:nvSpPr>
          <p:cNvPr id="13" name="Freeform 13"/>
          <p:cNvSpPr/>
          <p:nvPr/>
        </p:nvSpPr>
        <p:spPr>
          <a:xfrm>
            <a:off x="11151102" y="5654704"/>
            <a:ext cx="6108198" cy="3260251"/>
          </a:xfrm>
          <a:custGeom>
            <a:avLst/>
            <a:gdLst/>
            <a:ahLst/>
            <a:cxnLst/>
            <a:rect l="l" t="t" r="r" b="b"/>
            <a:pathLst>
              <a:path w="6108198" h="3260251">
                <a:moveTo>
                  <a:pt x="0" y="0"/>
                </a:moveTo>
                <a:lnTo>
                  <a:pt x="6108198" y="0"/>
                </a:lnTo>
                <a:lnTo>
                  <a:pt x="6108198" y="3260251"/>
                </a:lnTo>
                <a:lnTo>
                  <a:pt x="0" y="3260251"/>
                </a:lnTo>
                <a:lnTo>
                  <a:pt x="0" y="0"/>
                </a:lnTo>
                <a:close/>
              </a:path>
            </a:pathLst>
          </a:custGeom>
          <a:blipFill>
            <a:blip r:embed="rId6"/>
            <a:stretch>
              <a:fillRect/>
            </a:stretch>
          </a:blipFill>
        </p:spPr>
        <p:txBody>
          <a:bodyPr/>
          <a:lstStyle/>
          <a:p>
            <a:endParaRPr lang="en-US"/>
          </a:p>
        </p:txBody>
      </p:sp>
      <p:sp>
        <p:nvSpPr>
          <p:cNvPr id="14" name="TextBox 14"/>
          <p:cNvSpPr txBox="1"/>
          <p:nvPr/>
        </p:nvSpPr>
        <p:spPr>
          <a:xfrm>
            <a:off x="2128217" y="1269987"/>
            <a:ext cx="10212288"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Entering Formula Recurring Journal   </a:t>
            </a:r>
          </a:p>
        </p:txBody>
      </p:sp>
      <p:sp>
        <p:nvSpPr>
          <p:cNvPr id="15" name="TextBox 15"/>
          <p:cNvSpPr txBox="1"/>
          <p:nvPr/>
        </p:nvSpPr>
        <p:spPr>
          <a:xfrm>
            <a:off x="2140923" y="2128475"/>
            <a:ext cx="8689510" cy="7781925"/>
          </a:xfrm>
          <a:prstGeom prst="rect">
            <a:avLst/>
          </a:prstGeom>
        </p:spPr>
        <p:txBody>
          <a:bodyPr lIns="0" tIns="0" rIns="0" bIns="0" rtlCol="0" anchor="t">
            <a:spAutoFit/>
          </a:bodyPr>
          <a:lstStyle/>
          <a:p>
            <a:pPr algn="l">
              <a:lnSpc>
                <a:spcPts val="2999"/>
              </a:lnSpc>
            </a:pPr>
            <a:r>
              <a:rPr lang="en-US" sz="1999">
                <a:solidFill>
                  <a:srgbClr val="000000"/>
                </a:solidFill>
                <a:latin typeface="Inter"/>
                <a:ea typeface="Inter"/>
                <a:cs typeface="Inter"/>
                <a:sym typeface="Inter"/>
              </a:rPr>
              <a:t>1</a:t>
            </a:r>
            <a:r>
              <a:rPr lang="en-US" sz="1999" b="1" i="1">
                <a:solidFill>
                  <a:srgbClr val="000000"/>
                </a:solidFill>
                <a:latin typeface="Inter Bold Italics"/>
                <a:ea typeface="Inter Bold Italics"/>
                <a:cs typeface="Inter Bold Italics"/>
                <a:sym typeface="Inter Bold Italics"/>
              </a:rPr>
              <a:t>. Defining Debit and Credit Accounts:</a:t>
            </a:r>
          </a:p>
          <a:p>
            <a:pPr algn="l">
              <a:lnSpc>
                <a:spcPts val="2999"/>
              </a:lnSpc>
            </a:pPr>
            <a:r>
              <a:rPr lang="en-US" sz="1999">
                <a:solidFill>
                  <a:srgbClr val="000000"/>
                </a:solidFill>
                <a:latin typeface="Inter"/>
                <a:ea typeface="Inter"/>
                <a:cs typeface="Inter"/>
                <a:sym typeface="Inter"/>
              </a:rPr>
              <a:t>o Specify the account(s) where the calculated amounts will be posted.</a:t>
            </a:r>
          </a:p>
          <a:p>
            <a:pPr algn="l">
              <a:lnSpc>
                <a:spcPts val="2999"/>
              </a:lnSpc>
            </a:pPr>
            <a:r>
              <a:rPr lang="en-US" sz="1999">
                <a:solidFill>
                  <a:srgbClr val="000000"/>
                </a:solidFill>
                <a:latin typeface="Inter"/>
                <a:ea typeface="Inter"/>
                <a:cs typeface="Inter"/>
                <a:sym typeface="Inter"/>
              </a:rPr>
              <a:t>o Example: 01-0007-1016-0000 for Material Overhead allocation.</a:t>
            </a:r>
          </a:p>
          <a:p>
            <a:pPr algn="l">
              <a:lnSpc>
                <a:spcPts val="2999"/>
              </a:lnSpc>
            </a:pPr>
            <a:r>
              <a:rPr lang="en-US" sz="1999" b="1" i="1">
                <a:solidFill>
                  <a:srgbClr val="000000"/>
                </a:solidFill>
                <a:latin typeface="Inter Bold Italics"/>
                <a:ea typeface="Inter Bold Italics"/>
                <a:cs typeface="Inter Bold Italics"/>
                <a:sym typeface="Inter Bold Italics"/>
              </a:rPr>
              <a:t>2. Enter a Formula Instead of a Fixed Amount:</a:t>
            </a:r>
          </a:p>
          <a:p>
            <a:pPr algn="l">
              <a:lnSpc>
                <a:spcPts val="2999"/>
              </a:lnSpc>
            </a:pPr>
            <a:r>
              <a:rPr lang="en-US" sz="1999">
                <a:solidFill>
                  <a:srgbClr val="000000"/>
                </a:solidFill>
                <a:latin typeface="Inter"/>
                <a:ea typeface="Inter"/>
                <a:cs typeface="Inter"/>
                <a:sym typeface="Inter"/>
              </a:rPr>
              <a:t>o Click in the Amount field.</a:t>
            </a:r>
          </a:p>
          <a:p>
            <a:pPr algn="l">
              <a:lnSpc>
                <a:spcPts val="2999"/>
              </a:lnSpc>
            </a:pPr>
            <a:r>
              <a:rPr lang="en-US" sz="1999">
                <a:solidFill>
                  <a:srgbClr val="000000"/>
                </a:solidFill>
                <a:latin typeface="Inter"/>
                <a:ea typeface="Inter"/>
                <a:cs typeface="Inter"/>
                <a:sym typeface="Inter"/>
              </a:rPr>
              <a:t>o Input a formula using Oracle’s calculation features.</a:t>
            </a:r>
          </a:p>
          <a:p>
            <a:pPr algn="l">
              <a:lnSpc>
                <a:spcPts val="2999"/>
              </a:lnSpc>
            </a:pPr>
            <a:r>
              <a:rPr lang="en-US" sz="1999">
                <a:solidFill>
                  <a:srgbClr val="000000"/>
                </a:solidFill>
                <a:latin typeface="Inter"/>
                <a:ea typeface="Inter"/>
                <a:cs typeface="Inter"/>
                <a:sym typeface="Inter"/>
              </a:rPr>
              <a:t>o Formulas can reference:</a:t>
            </a:r>
          </a:p>
          <a:p>
            <a:pPr marL="431799" lvl="1" indent="-215899" algn="l">
              <a:lnSpc>
                <a:spcPts val="2999"/>
              </a:lnSpc>
              <a:buFont typeface="Arial"/>
              <a:buChar char="•"/>
            </a:pPr>
            <a:r>
              <a:rPr lang="en-US" sz="1999">
                <a:solidFill>
                  <a:srgbClr val="000000"/>
                </a:solidFill>
                <a:latin typeface="Inter"/>
                <a:ea typeface="Inter"/>
                <a:cs typeface="Inter"/>
                <a:sym typeface="Inter"/>
              </a:rPr>
              <a:t> Actual balances (e.g., Period-to-Date amounts from a specific account)</a:t>
            </a:r>
          </a:p>
          <a:p>
            <a:pPr marL="431799" lvl="1" indent="-215899" algn="l">
              <a:lnSpc>
                <a:spcPts val="2999"/>
              </a:lnSpc>
              <a:buFont typeface="Arial"/>
              <a:buChar char="•"/>
            </a:pPr>
            <a:r>
              <a:rPr lang="en-US" sz="1999">
                <a:solidFill>
                  <a:srgbClr val="000000"/>
                </a:solidFill>
                <a:latin typeface="Inter"/>
                <a:ea typeface="Inter"/>
                <a:cs typeface="Inter"/>
                <a:sym typeface="Inter"/>
              </a:rPr>
              <a:t> Budgeted amounts (e.g., departmental budget allocations)</a:t>
            </a:r>
          </a:p>
          <a:p>
            <a:pPr marL="431799" lvl="1" indent="-215899" algn="l">
              <a:lnSpc>
                <a:spcPts val="2999"/>
              </a:lnSpc>
              <a:buFont typeface="Arial"/>
              <a:buChar char="•"/>
            </a:pPr>
            <a:r>
              <a:rPr lang="en-US" sz="1999">
                <a:solidFill>
                  <a:srgbClr val="000000"/>
                </a:solidFill>
                <a:latin typeface="Inter"/>
                <a:ea typeface="Inter"/>
                <a:cs typeface="Inter"/>
                <a:sym typeface="Inter"/>
              </a:rPr>
              <a:t>Statistical data (e.g., employee count, machine hours)</a:t>
            </a:r>
          </a:p>
          <a:p>
            <a:pPr algn="l">
              <a:lnSpc>
                <a:spcPts val="2999"/>
              </a:lnSpc>
            </a:pPr>
            <a:r>
              <a:rPr lang="en-US" sz="1999" b="1" i="1">
                <a:solidFill>
                  <a:srgbClr val="000000"/>
                </a:solidFill>
                <a:latin typeface="Inter Bold Italics"/>
                <a:ea typeface="Inter Bold Italics"/>
                <a:cs typeface="Inter Bold Italics"/>
                <a:sym typeface="Inter Bold Italics"/>
              </a:rPr>
              <a:t>3. Example Formula Logic:</a:t>
            </a:r>
          </a:p>
          <a:p>
            <a:pPr algn="l">
              <a:lnSpc>
                <a:spcPts val="2999"/>
              </a:lnSpc>
            </a:pPr>
            <a:r>
              <a:rPr lang="en-US" sz="1999">
                <a:solidFill>
                  <a:srgbClr val="000000"/>
                </a:solidFill>
                <a:latin typeface="Inter"/>
                <a:ea typeface="Inter"/>
                <a:cs typeface="Inter"/>
                <a:sym typeface="Inter"/>
              </a:rPr>
              <a:t>o Step 1: Pull the Actual PTD balance from account 01-0009-4006-0000.</a:t>
            </a:r>
          </a:p>
          <a:p>
            <a:pPr algn="l">
              <a:lnSpc>
                <a:spcPts val="2999"/>
              </a:lnSpc>
            </a:pPr>
            <a:r>
              <a:rPr lang="en-US" sz="1999">
                <a:solidFill>
                  <a:srgbClr val="000000"/>
                </a:solidFill>
                <a:latin typeface="Inter"/>
                <a:ea typeface="Inter"/>
                <a:cs typeface="Inter"/>
                <a:sym typeface="Inter"/>
              </a:rPr>
              <a:t>o Step 2: Multiply the retrieved amount by 0.2 (20%).</a:t>
            </a:r>
          </a:p>
          <a:p>
            <a:pPr algn="l">
              <a:lnSpc>
                <a:spcPts val="2999"/>
              </a:lnSpc>
            </a:pPr>
            <a:r>
              <a:rPr lang="en-US" sz="1999">
                <a:solidFill>
                  <a:srgbClr val="000000"/>
                </a:solidFill>
                <a:latin typeface="Inter"/>
                <a:ea typeface="Inter"/>
                <a:cs typeface="Inter"/>
                <a:sym typeface="Inter"/>
              </a:rPr>
              <a:t>o Result: 20% of this balance is allocated to account 01-0007-1016-0000.</a:t>
            </a:r>
          </a:p>
          <a:p>
            <a:pPr algn="l">
              <a:lnSpc>
                <a:spcPts val="2999"/>
              </a:lnSpc>
            </a:pPr>
            <a:r>
              <a:rPr lang="en-US" sz="1999" b="1" i="1">
                <a:solidFill>
                  <a:srgbClr val="000000"/>
                </a:solidFill>
                <a:latin typeface="Inter Bold Italics"/>
                <a:ea typeface="Inter Bold Italics"/>
                <a:cs typeface="Inter Bold Italics"/>
                <a:sym typeface="Inter Bold Italics"/>
              </a:rPr>
              <a:t>4. Save and Generate:</a:t>
            </a:r>
          </a:p>
          <a:p>
            <a:pPr algn="l">
              <a:lnSpc>
                <a:spcPts val="2999"/>
              </a:lnSpc>
            </a:pPr>
            <a:r>
              <a:rPr lang="en-US" sz="1999">
                <a:solidFill>
                  <a:srgbClr val="000000"/>
                </a:solidFill>
                <a:latin typeface="Inter"/>
                <a:ea typeface="Inter"/>
                <a:cs typeface="Inter"/>
                <a:sym typeface="Inter"/>
              </a:rPr>
              <a:t>o Save the journal.</a:t>
            </a:r>
          </a:p>
          <a:p>
            <a:pPr algn="l">
              <a:lnSpc>
                <a:spcPts val="2999"/>
              </a:lnSpc>
            </a:pPr>
            <a:r>
              <a:rPr lang="en-US" sz="1999">
                <a:solidFill>
                  <a:srgbClr val="000000"/>
                </a:solidFill>
                <a:latin typeface="Inter"/>
                <a:ea typeface="Inter"/>
                <a:cs typeface="Inter"/>
                <a:sym typeface="Inter"/>
              </a:rPr>
              <a:t>o Return to the previous screen and click Generate.</a:t>
            </a:r>
          </a:p>
          <a:p>
            <a:pPr algn="l">
              <a:lnSpc>
                <a:spcPts val="2999"/>
              </a:lnSpc>
            </a:pPr>
            <a:r>
              <a:rPr lang="en-US" sz="1999">
                <a:solidFill>
                  <a:srgbClr val="000000"/>
                </a:solidFill>
                <a:latin typeface="Inter"/>
                <a:ea typeface="Inter"/>
                <a:cs typeface="Inter"/>
                <a:sym typeface="Inter"/>
              </a:rPr>
              <a:t>o Submit the journal for the desired period.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1908721"/>
            <a:ext cx="1310100" cy="0"/>
          </a:xfrm>
          <a:prstGeom prst="line">
            <a:avLst/>
          </a:prstGeom>
          <a:ln w="95250" cap="flat">
            <a:solidFill>
              <a:srgbClr val="FFFFFF"/>
            </a:solidFill>
            <a:prstDash val="solid"/>
            <a:headEnd type="none" w="sm" len="sm"/>
            <a:tailEnd type="none" w="sm" len="sm"/>
          </a:ln>
        </p:spPr>
        <p:txBody>
          <a:bodyPr/>
          <a:lstStyle/>
          <a:p>
            <a:endParaRPr lang="en-US"/>
          </a:p>
        </p:txBody>
      </p:sp>
      <p:sp>
        <p:nvSpPr>
          <p:cNvPr id="6" name="TextBox 6"/>
          <p:cNvSpPr txBox="1"/>
          <p:nvPr/>
        </p:nvSpPr>
        <p:spPr>
          <a:xfrm>
            <a:off x="839945" y="744695"/>
            <a:ext cx="4568944" cy="854076"/>
          </a:xfrm>
          <a:prstGeom prst="rect">
            <a:avLst/>
          </a:prstGeom>
        </p:spPr>
        <p:txBody>
          <a:bodyPr lIns="0" tIns="0" rIns="0" bIns="0" rtlCol="0" anchor="t">
            <a:spAutoFit/>
          </a:bodyPr>
          <a:lstStyle/>
          <a:p>
            <a:pPr algn="l">
              <a:lnSpc>
                <a:spcPts val="6999"/>
              </a:lnSpc>
            </a:pPr>
            <a:r>
              <a:rPr lang="en-US" sz="4999" b="1" spc="99">
                <a:solidFill>
                  <a:srgbClr val="FFFFFF"/>
                </a:solidFill>
                <a:latin typeface="Garet Bold"/>
                <a:ea typeface="Garet Bold"/>
                <a:cs typeface="Garet Bold"/>
                <a:sym typeface="Garet Bold"/>
              </a:rPr>
              <a:t>OVERVIEW</a:t>
            </a:r>
          </a:p>
        </p:txBody>
      </p:sp>
      <p:sp>
        <p:nvSpPr>
          <p:cNvPr id="7" name="TextBox 7"/>
          <p:cNvSpPr txBox="1"/>
          <p:nvPr/>
        </p:nvSpPr>
        <p:spPr>
          <a:xfrm>
            <a:off x="319710" y="2543863"/>
            <a:ext cx="6131175" cy="6037530"/>
          </a:xfrm>
          <a:prstGeom prst="rect">
            <a:avLst/>
          </a:prstGeom>
        </p:spPr>
        <p:txBody>
          <a:bodyPr lIns="0" tIns="0" rIns="0" bIns="0" rtlCol="0" anchor="t">
            <a:spAutoFit/>
          </a:bodyPr>
          <a:lstStyle/>
          <a:p>
            <a:pPr algn="just">
              <a:lnSpc>
                <a:spcPts val="3699"/>
              </a:lnSpc>
            </a:pPr>
            <a:r>
              <a:rPr lang="en-US" sz="2386">
                <a:solidFill>
                  <a:srgbClr val="FFFFFF"/>
                </a:solidFill>
                <a:latin typeface="Open Sans 1"/>
                <a:ea typeface="Open Sans 1"/>
                <a:cs typeface="Open Sans 1"/>
                <a:sym typeface="Open Sans 1"/>
              </a:rPr>
              <a:t>Founded in 1977 by Larry Ellison, Bob Miner, and Ed Oates in Austin, Texas, Oracle is a global leader in technology, software, and cloud services. The company is best known for its Oracle Database, one of the most powerful database systems in the world, and for offering cloud solutions through Oracle Cloud Infrastructure (OCI). Oracle also provides a wide range of enterprise software, including ERP, CRM, and other business applications, serving businesses of all sizes with innovative and reliable technology.</a:t>
            </a:r>
          </a:p>
        </p:txBody>
      </p:sp>
      <p:grpSp>
        <p:nvGrpSpPr>
          <p:cNvPr id="8" name="Group 8"/>
          <p:cNvGrpSpPr/>
          <p:nvPr/>
        </p:nvGrpSpPr>
        <p:grpSpPr>
          <a:xfrm>
            <a:off x="7357338" y="2374195"/>
            <a:ext cx="732337" cy="7323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txBody>
            <a:bodyPr/>
            <a:lstStyle/>
            <a:p>
              <a:endParaRPr lang="en-US"/>
            </a:p>
          </p:txBody>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01</a:t>
              </a:r>
            </a:p>
          </p:txBody>
        </p:sp>
      </p:grpSp>
      <p:sp>
        <p:nvSpPr>
          <p:cNvPr id="11" name="TextBox 11"/>
          <p:cNvSpPr txBox="1"/>
          <p:nvPr/>
        </p:nvSpPr>
        <p:spPr>
          <a:xfrm>
            <a:off x="8278430" y="3144895"/>
            <a:ext cx="9328172" cy="136969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1"/>
                <a:ea typeface="Open Sans 1"/>
                <a:cs typeface="Open Sans 1"/>
                <a:sym typeface="Open Sans 1"/>
              </a:rPr>
              <a:t>Oracle is renowned for its powerful Oracle Database, one of the leading database systems globally, and for providing cloud-based solutions through Oracle Cloud Infrastructure (OCI)</a:t>
            </a:r>
          </a:p>
        </p:txBody>
      </p:sp>
      <p:sp>
        <p:nvSpPr>
          <p:cNvPr id="12" name="TextBox 12"/>
          <p:cNvSpPr txBox="1"/>
          <p:nvPr/>
        </p:nvSpPr>
        <p:spPr>
          <a:xfrm>
            <a:off x="8278430" y="2505414"/>
            <a:ext cx="5503645" cy="860425"/>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What Oracle Does</a:t>
            </a:r>
          </a:p>
          <a:p>
            <a:pPr algn="l">
              <a:lnSpc>
                <a:spcPts val="3499"/>
              </a:lnSpc>
            </a:pPr>
            <a:endParaRPr lang="en-US" sz="2499" b="1">
              <a:solidFill>
                <a:srgbClr val="000000"/>
              </a:solidFill>
              <a:latin typeface="Garet Bold"/>
              <a:ea typeface="Garet Bold"/>
              <a:cs typeface="Garet Bold"/>
              <a:sym typeface="Garet Bold"/>
            </a:endParaRPr>
          </a:p>
        </p:txBody>
      </p:sp>
      <p:grpSp>
        <p:nvGrpSpPr>
          <p:cNvPr id="13" name="Group 13"/>
          <p:cNvGrpSpPr/>
          <p:nvPr/>
        </p:nvGrpSpPr>
        <p:grpSpPr>
          <a:xfrm>
            <a:off x="7357338" y="4698241"/>
            <a:ext cx="732337" cy="7323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txBody>
            <a:bodyPr/>
            <a:lstStyle/>
            <a:p>
              <a:endParaRPr lang="en-US"/>
            </a:p>
          </p:txBody>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02</a:t>
              </a:r>
            </a:p>
          </p:txBody>
        </p:sp>
      </p:grpSp>
      <p:sp>
        <p:nvSpPr>
          <p:cNvPr id="16" name="TextBox 16"/>
          <p:cNvSpPr txBox="1"/>
          <p:nvPr/>
        </p:nvSpPr>
        <p:spPr>
          <a:xfrm>
            <a:off x="8278430" y="5354378"/>
            <a:ext cx="9328172" cy="1369695"/>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1"/>
                <a:ea typeface="Open Sans 1"/>
                <a:cs typeface="Open Sans 1"/>
                <a:sym typeface="Open Sans 1"/>
              </a:rPr>
              <a:t>Oracle is recognized for its innovation, scalable solutions for businesses of all sizes, and reliable, high-performance systems trusted by leading global companies.</a:t>
            </a:r>
          </a:p>
        </p:txBody>
      </p:sp>
      <p:sp>
        <p:nvSpPr>
          <p:cNvPr id="17" name="TextBox 17"/>
          <p:cNvSpPr txBox="1"/>
          <p:nvPr/>
        </p:nvSpPr>
        <p:spPr>
          <a:xfrm>
            <a:off x="8278430" y="4829460"/>
            <a:ext cx="5503645" cy="860425"/>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Why Oracle Matters</a:t>
            </a:r>
          </a:p>
          <a:p>
            <a:pPr algn="l">
              <a:lnSpc>
                <a:spcPts val="3499"/>
              </a:lnSpc>
            </a:pPr>
            <a:endParaRPr lang="en-US" sz="2499" b="1">
              <a:solidFill>
                <a:srgbClr val="000000"/>
              </a:solidFill>
              <a:latin typeface="Garet Bold"/>
              <a:ea typeface="Garet Bold"/>
              <a:cs typeface="Garet Bold"/>
              <a:sym typeface="Garet Bold"/>
            </a:endParaRPr>
          </a:p>
        </p:txBody>
      </p:sp>
      <p:grpSp>
        <p:nvGrpSpPr>
          <p:cNvPr id="18" name="Group 18"/>
          <p:cNvGrpSpPr/>
          <p:nvPr/>
        </p:nvGrpSpPr>
        <p:grpSpPr>
          <a:xfrm>
            <a:off x="7357338" y="7022287"/>
            <a:ext cx="732337" cy="73233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txBody>
            <a:bodyPr/>
            <a:lstStyle/>
            <a:p>
              <a:endParaRPr lang="en-US"/>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b="1">
                  <a:solidFill>
                    <a:srgbClr val="FFFFFF"/>
                  </a:solidFill>
                  <a:latin typeface="Garet Bold"/>
                  <a:ea typeface="Garet Bold"/>
                  <a:cs typeface="Garet Bold"/>
                  <a:sym typeface="Garet Bold"/>
                </a:rPr>
                <a:t>03</a:t>
              </a:r>
            </a:p>
          </p:txBody>
        </p:sp>
      </p:grpSp>
      <p:grpSp>
        <p:nvGrpSpPr>
          <p:cNvPr id="21" name="Group 21"/>
          <p:cNvGrpSpPr/>
          <p:nvPr/>
        </p:nvGrpSpPr>
        <p:grpSpPr>
          <a:xfrm>
            <a:off x="15740861" y="6749958"/>
            <a:ext cx="4596322" cy="459632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8278430" y="7678424"/>
            <a:ext cx="9328172" cy="902970"/>
          </a:xfrm>
          <a:prstGeom prst="rect">
            <a:avLst/>
          </a:prstGeom>
        </p:spPr>
        <p:txBody>
          <a:bodyPr lIns="0" tIns="0" rIns="0" bIns="0" rtlCol="0" anchor="t">
            <a:spAutoFit/>
          </a:bodyPr>
          <a:lstStyle/>
          <a:p>
            <a:pPr marL="0" lvl="0" indent="0" algn="just">
              <a:lnSpc>
                <a:spcPts val="3720"/>
              </a:lnSpc>
            </a:pPr>
            <a:r>
              <a:rPr lang="en-US" sz="2400">
                <a:solidFill>
                  <a:srgbClr val="000000"/>
                </a:solidFill>
                <a:latin typeface="Open Sans 1"/>
                <a:ea typeface="Open Sans 1"/>
                <a:cs typeface="Open Sans 1"/>
                <a:sym typeface="Open Sans 1"/>
              </a:rPr>
              <a:t>To help businesses transform and innovate by providing integrated, scalable, and secure technology solutions.</a:t>
            </a:r>
          </a:p>
        </p:txBody>
      </p:sp>
      <p:sp>
        <p:nvSpPr>
          <p:cNvPr id="25" name="TextBox 25"/>
          <p:cNvSpPr txBox="1"/>
          <p:nvPr/>
        </p:nvSpPr>
        <p:spPr>
          <a:xfrm>
            <a:off x="8278430" y="7153505"/>
            <a:ext cx="5503645" cy="422275"/>
          </a:xfrm>
          <a:prstGeom prst="rect">
            <a:avLst/>
          </a:prstGeom>
        </p:spPr>
        <p:txBody>
          <a:bodyPr lIns="0" tIns="0" rIns="0" bIns="0" rtlCol="0" anchor="t">
            <a:spAutoFit/>
          </a:bodyPr>
          <a:lstStyle/>
          <a:p>
            <a:pPr algn="l">
              <a:lnSpc>
                <a:spcPts val="3499"/>
              </a:lnSpc>
            </a:pPr>
            <a:r>
              <a:rPr lang="en-US" sz="2499" b="1">
                <a:solidFill>
                  <a:srgbClr val="000000"/>
                </a:solidFill>
                <a:latin typeface="Garet Bold"/>
                <a:ea typeface="Garet Bold"/>
                <a:cs typeface="Garet Bold"/>
                <a:sym typeface="Garet Bold"/>
              </a:rPr>
              <a:t>Mission of Oracle </a:t>
            </a:r>
          </a:p>
        </p:txBody>
      </p:sp>
      <p:grpSp>
        <p:nvGrpSpPr>
          <p:cNvPr id="26" name="Group 26"/>
          <p:cNvGrpSpPr/>
          <p:nvPr/>
        </p:nvGrpSpPr>
        <p:grpSpPr>
          <a:xfrm rot="5400000">
            <a:off x="8278430" y="340111"/>
            <a:ext cx="1479329" cy="1479329"/>
            <a:chOff x="0" y="0"/>
            <a:chExt cx="812800" cy="812800"/>
          </a:xfrm>
        </p:grpSpPr>
        <p:sp>
          <p:nvSpPr>
            <p:cNvPr id="27" name="Freeform 27"/>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txBody>
            <a:bodyPr/>
            <a:lstStyle/>
            <a:p>
              <a:endParaRPr lang="en-US"/>
            </a:p>
          </p:txBody>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rot="5400000">
            <a:off x="9293368" y="1219358"/>
            <a:ext cx="771724" cy="77172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33" name="Freeform 33"/>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34" name="Freeform 34"/>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TextBox 3"/>
          <p:cNvSpPr txBox="1"/>
          <p:nvPr/>
        </p:nvSpPr>
        <p:spPr>
          <a:xfrm>
            <a:off x="2765904" y="3699785"/>
            <a:ext cx="12756192" cy="2057400"/>
          </a:xfrm>
          <a:prstGeom prst="rect">
            <a:avLst/>
          </a:prstGeom>
        </p:spPr>
        <p:txBody>
          <a:bodyPr lIns="0" tIns="0" rIns="0" bIns="0" rtlCol="0" anchor="t">
            <a:spAutoFit/>
          </a:bodyPr>
          <a:lstStyle/>
          <a:p>
            <a:pPr algn="ctr">
              <a:lnSpc>
                <a:spcPts val="16800"/>
              </a:lnSpc>
            </a:pPr>
            <a:r>
              <a:rPr lang="en-US" sz="12000" b="1">
                <a:solidFill>
                  <a:srgbClr val="FFFFFF"/>
                </a:solidFill>
                <a:latin typeface="Garet Bold"/>
                <a:ea typeface="Garet Bold"/>
                <a:cs typeface="Garet Bold"/>
                <a:sym typeface="Garet Bold"/>
              </a:rPr>
              <a:t>REPORTS</a:t>
            </a:r>
          </a:p>
        </p:txBody>
      </p:sp>
      <p:sp>
        <p:nvSpPr>
          <p:cNvPr id="4" name="AutoShape 4"/>
          <p:cNvSpPr/>
          <p:nvPr/>
        </p:nvSpPr>
        <p:spPr>
          <a:xfrm>
            <a:off x="8488950" y="6192922"/>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55020" y="7356528"/>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2063619" y="2106779"/>
            <a:ext cx="12126452" cy="1233806"/>
          </a:xfrm>
          <a:prstGeom prst="rect">
            <a:avLst/>
          </a:prstGeom>
        </p:spPr>
        <p:txBody>
          <a:bodyPr lIns="0" tIns="0" rIns="0" bIns="0" rtlCol="0" anchor="t">
            <a:spAutoFit/>
          </a:bodyPr>
          <a:lstStyle/>
          <a:p>
            <a:pPr algn="l">
              <a:lnSpc>
                <a:spcPts val="5039"/>
              </a:lnSpc>
            </a:pPr>
            <a:r>
              <a:rPr lang="en-US" sz="3599" b="1">
                <a:solidFill>
                  <a:srgbClr val="000000"/>
                </a:solidFill>
                <a:latin typeface="Montserrat Bold"/>
                <a:ea typeface="Montserrat Bold"/>
                <a:cs typeface="Montserrat Bold"/>
                <a:sym typeface="Montserrat Bold"/>
              </a:rPr>
              <a:t> Steps to Generate GL Reports:</a:t>
            </a:r>
          </a:p>
          <a:p>
            <a:pPr algn="l">
              <a:lnSpc>
                <a:spcPts val="4899"/>
              </a:lnSpc>
            </a:pPr>
            <a:r>
              <a:rPr lang="en-US" sz="3499" b="1">
                <a:solidFill>
                  <a:srgbClr val="000000"/>
                </a:solidFill>
                <a:latin typeface="Montserrat Bold"/>
                <a:ea typeface="Montserrat Bold"/>
                <a:cs typeface="Montserrat Bold"/>
                <a:sym typeface="Montserrat Bold"/>
              </a:rPr>
              <a:t>   </a:t>
            </a:r>
          </a:p>
        </p:txBody>
      </p:sp>
      <p:sp>
        <p:nvSpPr>
          <p:cNvPr id="13" name="TextBox 13"/>
          <p:cNvSpPr txBox="1"/>
          <p:nvPr/>
        </p:nvSpPr>
        <p:spPr>
          <a:xfrm>
            <a:off x="2678225" y="3264384"/>
            <a:ext cx="8316174" cy="2817876"/>
          </a:xfrm>
          <a:prstGeom prst="rect">
            <a:avLst/>
          </a:prstGeom>
        </p:spPr>
        <p:txBody>
          <a:bodyPr lIns="0" tIns="0" rIns="0" bIns="0" rtlCol="0" anchor="t">
            <a:spAutoFit/>
          </a:bodyPr>
          <a:lstStyle/>
          <a:p>
            <a:pPr marL="518160" lvl="1" indent="-259080" algn="l">
              <a:lnSpc>
                <a:spcPts val="3792"/>
              </a:lnSpc>
              <a:buAutoNum type="arabicPeriod"/>
            </a:pPr>
            <a:r>
              <a:rPr lang="en-US" sz="2400" b="1">
                <a:solidFill>
                  <a:srgbClr val="000000"/>
                </a:solidFill>
                <a:latin typeface="Open Sans 2 Bold"/>
                <a:ea typeface="Open Sans 2 Bold"/>
                <a:cs typeface="Open Sans 2 Bold"/>
                <a:sym typeface="Open Sans 2 Bold"/>
              </a:rPr>
              <a:t>Accessing the GL Reporting Module</a:t>
            </a:r>
          </a:p>
          <a:p>
            <a:pPr marL="518160" lvl="1" indent="-259080" algn="l">
              <a:lnSpc>
                <a:spcPts val="3792"/>
              </a:lnSpc>
              <a:buAutoNum type="arabicPeriod"/>
            </a:pPr>
            <a:r>
              <a:rPr lang="en-US" sz="2400" b="1">
                <a:solidFill>
                  <a:srgbClr val="000000"/>
                </a:solidFill>
                <a:latin typeface="Open Sans 2 Bold"/>
                <a:ea typeface="Open Sans 2 Bold"/>
                <a:cs typeface="Open Sans 2 Bold"/>
                <a:sym typeface="Open Sans 2 Bold"/>
              </a:rPr>
              <a:t>Log in to Oracle Applications with GL responsibility</a:t>
            </a:r>
          </a:p>
          <a:p>
            <a:pPr marL="518160" lvl="1" indent="-259080" algn="l">
              <a:lnSpc>
                <a:spcPts val="3792"/>
              </a:lnSpc>
              <a:buAutoNum type="arabicPeriod"/>
            </a:pPr>
            <a:r>
              <a:rPr lang="en-US" sz="2400" b="1">
                <a:solidFill>
                  <a:srgbClr val="000000"/>
                </a:solidFill>
                <a:latin typeface="Open Sans 2 Bold"/>
                <a:ea typeface="Open Sans 2 Bold"/>
                <a:cs typeface="Open Sans 2 Bold"/>
                <a:sym typeface="Open Sans 2 Bold"/>
              </a:rPr>
              <a:t>Navigate to: </a:t>
            </a:r>
          </a:p>
          <a:p>
            <a:pPr marL="518160" lvl="1" indent="-259080" algn="l">
              <a:lnSpc>
                <a:spcPts val="3792"/>
              </a:lnSpc>
              <a:buFont typeface="Arial"/>
              <a:buChar char="•"/>
            </a:pPr>
            <a:r>
              <a:rPr lang="en-US" sz="2400" b="1">
                <a:solidFill>
                  <a:srgbClr val="000000"/>
                </a:solidFill>
                <a:latin typeface="Open Sans 2 Bold"/>
                <a:ea typeface="Open Sans 2 Bold"/>
                <a:cs typeface="Open Sans 2 Bold"/>
                <a:sym typeface="Open Sans 2 Bold"/>
              </a:rPr>
              <a:t> </a:t>
            </a:r>
            <a:r>
              <a:rPr lang="en-US" sz="2400">
                <a:solidFill>
                  <a:srgbClr val="000000"/>
                </a:solidFill>
                <a:latin typeface="Open Sans 2"/>
                <a:ea typeface="Open Sans 2"/>
                <a:cs typeface="Open Sans 2"/>
                <a:sym typeface="Open Sans 2"/>
              </a:rPr>
              <a:t>General Ledger </a:t>
            </a:r>
          </a:p>
          <a:p>
            <a:pPr marL="518160" lvl="1" indent="-259080" algn="l">
              <a:lnSpc>
                <a:spcPts val="3792"/>
              </a:lnSpc>
              <a:buFont typeface="Arial"/>
              <a:buChar char="•"/>
            </a:pPr>
            <a:r>
              <a:rPr lang="en-US" sz="2400">
                <a:solidFill>
                  <a:srgbClr val="000000"/>
                </a:solidFill>
                <a:latin typeface="Open Sans 2"/>
                <a:ea typeface="Open Sans 2"/>
                <a:cs typeface="Open Sans 2"/>
                <a:sym typeface="Open Sans 2"/>
              </a:rPr>
              <a:t> Reports </a:t>
            </a:r>
          </a:p>
          <a:p>
            <a:pPr marL="518160" lvl="1" indent="-259080" algn="l">
              <a:lnSpc>
                <a:spcPts val="3792"/>
              </a:lnSpc>
              <a:buFont typeface="Arial"/>
              <a:buChar char="•"/>
            </a:pPr>
            <a:r>
              <a:rPr lang="en-US" sz="2400">
                <a:solidFill>
                  <a:srgbClr val="000000"/>
                </a:solidFill>
                <a:latin typeface="Open Sans 2"/>
                <a:ea typeface="Open Sans 2"/>
                <a:cs typeface="Open Sans 2"/>
                <a:sym typeface="Open Sans 2"/>
              </a:rPr>
              <a:t> Report  </a:t>
            </a:r>
          </a:p>
        </p:txBody>
      </p:sp>
      <p:sp>
        <p:nvSpPr>
          <p:cNvPr id="14" name="TextBox 14"/>
          <p:cNvSpPr txBox="1"/>
          <p:nvPr/>
        </p:nvSpPr>
        <p:spPr>
          <a:xfrm>
            <a:off x="2950084" y="6314222"/>
            <a:ext cx="10620840" cy="3329940"/>
          </a:xfrm>
          <a:prstGeom prst="rect">
            <a:avLst/>
          </a:prstGeom>
        </p:spPr>
        <p:txBody>
          <a:bodyPr lIns="0" tIns="0" rIns="0" bIns="0" rtlCol="0" anchor="t">
            <a:spAutoFit/>
          </a:bodyPr>
          <a:lstStyle/>
          <a:p>
            <a:pPr algn="l">
              <a:lnSpc>
                <a:spcPts val="3359"/>
              </a:lnSpc>
            </a:pPr>
            <a:r>
              <a:rPr lang="en-US" sz="2400" b="1">
                <a:solidFill>
                  <a:srgbClr val="000000"/>
                </a:solidFill>
                <a:latin typeface="Open Sans 2 Bold"/>
                <a:ea typeface="Open Sans 2 Bold"/>
                <a:cs typeface="Open Sans 2 Bold"/>
                <a:sym typeface="Open Sans 2 Bold"/>
              </a:rPr>
              <a:t>2. Standard GL Report Types Oracle provides several built-in GL reports:</a:t>
            </a:r>
          </a:p>
          <a:p>
            <a:pPr marL="518160" lvl="1" indent="-259080" algn="l">
              <a:lnSpc>
                <a:spcPts val="3359"/>
              </a:lnSpc>
              <a:buFont typeface="Arial"/>
              <a:buChar char="•"/>
            </a:pPr>
            <a:r>
              <a:rPr lang="en-US" sz="2400" b="1">
                <a:solidFill>
                  <a:srgbClr val="000000"/>
                </a:solidFill>
                <a:latin typeface="Open Sans 2 Bold"/>
                <a:ea typeface="Open Sans 2 Bold"/>
                <a:cs typeface="Open Sans 2 Bold"/>
                <a:sym typeface="Open Sans 2 Bold"/>
              </a:rPr>
              <a:t> </a:t>
            </a:r>
            <a:r>
              <a:rPr lang="en-US" sz="2400">
                <a:solidFill>
                  <a:srgbClr val="000000"/>
                </a:solidFill>
                <a:latin typeface="Open Sans 2"/>
                <a:ea typeface="Open Sans 2"/>
                <a:cs typeface="Open Sans 2"/>
                <a:sym typeface="Open Sans 2"/>
              </a:rPr>
              <a:t>Trial Balance Reports</a:t>
            </a:r>
          </a:p>
          <a:p>
            <a:pPr marL="518160" lvl="1" indent="-259080" algn="l">
              <a:lnSpc>
                <a:spcPts val="3359"/>
              </a:lnSpc>
              <a:buFont typeface="Arial"/>
              <a:buChar char="•"/>
            </a:pPr>
            <a:r>
              <a:rPr lang="en-US" sz="2400">
                <a:solidFill>
                  <a:srgbClr val="000000"/>
                </a:solidFill>
                <a:latin typeface="Open Sans 2"/>
                <a:ea typeface="Open Sans 2"/>
                <a:cs typeface="Open Sans 2"/>
                <a:sym typeface="Open Sans 2"/>
              </a:rPr>
              <a:t>Journal Reports</a:t>
            </a:r>
          </a:p>
          <a:p>
            <a:pPr marL="518160" lvl="1" indent="-259080" algn="l">
              <a:lnSpc>
                <a:spcPts val="3359"/>
              </a:lnSpc>
              <a:buFont typeface="Arial"/>
              <a:buChar char="•"/>
            </a:pPr>
            <a:r>
              <a:rPr lang="en-US" sz="2400">
                <a:solidFill>
                  <a:srgbClr val="000000"/>
                </a:solidFill>
                <a:latin typeface="Open Sans 2"/>
                <a:ea typeface="Open Sans 2"/>
                <a:cs typeface="Open Sans 2"/>
                <a:sym typeface="Open Sans 2"/>
              </a:rPr>
              <a:t> Account Analysis Reports</a:t>
            </a:r>
          </a:p>
          <a:p>
            <a:pPr marL="518160" lvl="1" indent="-259080" algn="l">
              <a:lnSpc>
                <a:spcPts val="3359"/>
              </a:lnSpc>
              <a:buFont typeface="Arial"/>
              <a:buChar char="•"/>
            </a:pPr>
            <a:r>
              <a:rPr lang="en-US" sz="2400">
                <a:solidFill>
                  <a:srgbClr val="000000"/>
                </a:solidFill>
                <a:latin typeface="Open Sans 2"/>
                <a:ea typeface="Open Sans 2"/>
                <a:cs typeface="Open Sans 2"/>
                <a:sym typeface="Open Sans 2"/>
              </a:rPr>
              <a:t>Period Close Reports</a:t>
            </a:r>
          </a:p>
          <a:p>
            <a:pPr marL="518160" lvl="1" indent="-259080" algn="l">
              <a:lnSpc>
                <a:spcPts val="3359"/>
              </a:lnSpc>
              <a:buFont typeface="Arial"/>
              <a:buChar char="•"/>
            </a:pPr>
            <a:r>
              <a:rPr lang="en-US" sz="2400">
                <a:solidFill>
                  <a:srgbClr val="000000"/>
                </a:solidFill>
                <a:latin typeface="Open Sans 2"/>
                <a:ea typeface="Open Sans 2"/>
                <a:cs typeface="Open Sans 2"/>
                <a:sym typeface="Open Sans 2"/>
              </a:rPr>
              <a:t>Consolidation Reports</a:t>
            </a:r>
          </a:p>
          <a:p>
            <a:pPr marL="518160" lvl="1" indent="-259080" algn="l">
              <a:lnSpc>
                <a:spcPts val="3359"/>
              </a:lnSpc>
              <a:buFont typeface="Arial"/>
              <a:buChar char="•"/>
            </a:pPr>
            <a:r>
              <a:rPr lang="en-US" sz="2400">
                <a:solidFill>
                  <a:srgbClr val="000000"/>
                </a:solidFill>
                <a:latin typeface="Open Sans 2"/>
                <a:ea typeface="Open Sans 2"/>
                <a:cs typeface="Open Sans 2"/>
                <a:sym typeface="Open Sans 2"/>
              </a:rPr>
              <a:t> Budget Reports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1325"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1929649"/>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1833556" y="1332748"/>
            <a:ext cx="12126452" cy="596901"/>
          </a:xfrm>
          <a:prstGeom prst="rect">
            <a:avLst/>
          </a:prstGeom>
        </p:spPr>
        <p:txBody>
          <a:bodyPr lIns="0" tIns="0" rIns="0" bIns="0" rtlCol="0" anchor="t">
            <a:spAutoFit/>
          </a:bodyPr>
          <a:lstStyle/>
          <a:p>
            <a:pPr algn="l">
              <a:lnSpc>
                <a:spcPts val="4899"/>
              </a:lnSpc>
            </a:pPr>
            <a:r>
              <a:rPr lang="en-US" sz="3499" b="1">
                <a:solidFill>
                  <a:srgbClr val="000000"/>
                </a:solidFill>
                <a:latin typeface="Montserrat Bold"/>
                <a:ea typeface="Montserrat Bold"/>
                <a:cs typeface="Montserrat Bold"/>
                <a:sym typeface="Montserrat Bold"/>
              </a:rPr>
              <a:t>ٍSteps Running a Trial Balance Report (Example)</a:t>
            </a:r>
          </a:p>
        </p:txBody>
      </p:sp>
      <p:sp>
        <p:nvSpPr>
          <p:cNvPr id="13" name="TextBox 13"/>
          <p:cNvSpPr txBox="1"/>
          <p:nvPr/>
        </p:nvSpPr>
        <p:spPr>
          <a:xfrm>
            <a:off x="1861091" y="2291083"/>
            <a:ext cx="8283178" cy="6757036"/>
          </a:xfrm>
          <a:prstGeom prst="rect">
            <a:avLst/>
          </a:prstGeom>
        </p:spPr>
        <p:txBody>
          <a:bodyPr lIns="0" tIns="0" rIns="0" bIns="0" rtlCol="0" anchor="t">
            <a:spAutoFit/>
          </a:bodyPr>
          <a:lstStyle/>
          <a:p>
            <a:pPr algn="l">
              <a:lnSpc>
                <a:spcPts val="4199"/>
              </a:lnSpc>
            </a:pPr>
            <a:r>
              <a:rPr lang="en-US" sz="2399" b="1" i="1">
                <a:solidFill>
                  <a:srgbClr val="000000"/>
                </a:solidFill>
                <a:latin typeface="Open Sans 2 Bold Italics"/>
                <a:ea typeface="Open Sans 2 Bold Italics"/>
                <a:cs typeface="Open Sans 2 Bold Italics"/>
                <a:sym typeface="Open Sans 2 Bold Italics"/>
              </a:rPr>
              <a:t>Step 1: Navigate to Report Request</a:t>
            </a:r>
          </a:p>
          <a:p>
            <a:pPr algn="l">
              <a:lnSpc>
                <a:spcPts val="4199"/>
              </a:lnSpc>
            </a:pPr>
            <a:r>
              <a:rPr lang="en-US" sz="2399">
                <a:solidFill>
                  <a:srgbClr val="000000"/>
                </a:solidFill>
                <a:latin typeface="Open Sans 2"/>
                <a:ea typeface="Open Sans 2"/>
                <a:cs typeface="Open Sans 2"/>
                <a:sym typeface="Open Sans 2"/>
              </a:rPr>
              <a:t>1. Go to: General Ledger &gt; Reports &gt; Financial &gt; Trial Balance</a:t>
            </a:r>
          </a:p>
          <a:p>
            <a:pPr algn="l">
              <a:lnSpc>
                <a:spcPts val="4199"/>
              </a:lnSpc>
            </a:pPr>
            <a:r>
              <a:rPr lang="en-US" sz="2399">
                <a:solidFill>
                  <a:srgbClr val="000000"/>
                </a:solidFill>
                <a:latin typeface="Open Sans 2"/>
                <a:ea typeface="Open Sans 2"/>
                <a:cs typeface="Open Sans 2"/>
                <a:sym typeface="Open Sans 2"/>
              </a:rPr>
              <a:t>2. Click "Submit New Request"</a:t>
            </a:r>
          </a:p>
          <a:p>
            <a:pPr algn="l">
              <a:lnSpc>
                <a:spcPts val="4199"/>
              </a:lnSpc>
            </a:pPr>
            <a:endParaRPr lang="en-US" sz="2399">
              <a:solidFill>
                <a:srgbClr val="000000"/>
              </a:solidFill>
              <a:latin typeface="Open Sans 2"/>
              <a:ea typeface="Open Sans 2"/>
              <a:cs typeface="Open Sans 2"/>
              <a:sym typeface="Open Sans 2"/>
            </a:endParaRPr>
          </a:p>
          <a:p>
            <a:pPr algn="l">
              <a:lnSpc>
                <a:spcPts val="4199"/>
              </a:lnSpc>
            </a:pPr>
            <a:r>
              <a:rPr lang="en-US" sz="2399" b="1" i="1">
                <a:solidFill>
                  <a:srgbClr val="000000"/>
                </a:solidFill>
                <a:latin typeface="Open Sans 2 Bold Italics"/>
                <a:ea typeface="Open Sans 2 Bold Italics"/>
                <a:cs typeface="Open Sans 2 Bold Italics"/>
                <a:sym typeface="Open Sans 2 Bold Italics"/>
              </a:rPr>
              <a:t>Step 2: Set Parameters</a:t>
            </a:r>
          </a:p>
          <a:p>
            <a:pPr algn="l">
              <a:lnSpc>
                <a:spcPts val="4199"/>
              </a:lnSpc>
            </a:pPr>
            <a:r>
              <a:rPr lang="en-US" sz="2399">
                <a:solidFill>
                  <a:srgbClr val="000000"/>
                </a:solidFill>
                <a:latin typeface="Open Sans 2"/>
                <a:ea typeface="Open Sans 2"/>
                <a:cs typeface="Open Sans 2"/>
                <a:sym typeface="Open Sans 2"/>
              </a:rPr>
              <a:t>1. Accounting Period: Select desired period</a:t>
            </a:r>
          </a:p>
          <a:p>
            <a:pPr algn="l">
              <a:lnSpc>
                <a:spcPts val="4199"/>
              </a:lnSpc>
            </a:pPr>
            <a:r>
              <a:rPr lang="en-US" sz="2399">
                <a:solidFill>
                  <a:srgbClr val="000000"/>
                </a:solidFill>
                <a:latin typeface="Open Sans 2"/>
                <a:ea typeface="Open Sans 2"/>
                <a:cs typeface="Open Sans 2"/>
                <a:sym typeface="Open Sans 2"/>
              </a:rPr>
              <a:t>2. Currency: Choose functional or foreign currency</a:t>
            </a:r>
          </a:p>
          <a:p>
            <a:pPr algn="l">
              <a:lnSpc>
                <a:spcPts val="4199"/>
              </a:lnSpc>
            </a:pPr>
            <a:r>
              <a:rPr lang="en-US" sz="2399">
                <a:solidFill>
                  <a:srgbClr val="000000"/>
                </a:solidFill>
                <a:latin typeface="Open Sans 2"/>
                <a:ea typeface="Open Sans 2"/>
                <a:cs typeface="Open Sans 2"/>
                <a:sym typeface="Open Sans 2"/>
              </a:rPr>
              <a:t>3. Balance Type: Actual, Budget, or Encumbrance</a:t>
            </a:r>
          </a:p>
          <a:p>
            <a:pPr algn="l">
              <a:lnSpc>
                <a:spcPts val="4199"/>
              </a:lnSpc>
            </a:pPr>
            <a:r>
              <a:rPr lang="en-US" sz="2399">
                <a:solidFill>
                  <a:srgbClr val="000000"/>
                </a:solidFill>
                <a:latin typeface="Open Sans 2"/>
                <a:ea typeface="Open Sans 2"/>
                <a:cs typeface="Open Sans 2"/>
                <a:sym typeface="Open Sans 2"/>
              </a:rPr>
              <a:t>4. Format Options:</a:t>
            </a:r>
          </a:p>
          <a:p>
            <a:pPr algn="l">
              <a:lnSpc>
                <a:spcPts val="4199"/>
              </a:lnSpc>
            </a:pPr>
            <a:r>
              <a:rPr lang="en-US" sz="2399">
                <a:solidFill>
                  <a:srgbClr val="000000"/>
                </a:solidFill>
                <a:latin typeface="Open Sans 2"/>
                <a:ea typeface="Open Sans 2"/>
                <a:cs typeface="Open Sans 2"/>
                <a:sym typeface="Open Sans 2"/>
              </a:rPr>
              <a:t>   - Detail or Summary level</a:t>
            </a:r>
          </a:p>
          <a:p>
            <a:pPr algn="l">
              <a:lnSpc>
                <a:spcPts val="4199"/>
              </a:lnSpc>
            </a:pPr>
            <a:r>
              <a:rPr lang="en-US" sz="2399">
                <a:solidFill>
                  <a:srgbClr val="000000"/>
                </a:solidFill>
                <a:latin typeface="Open Sans 2"/>
                <a:ea typeface="Open Sans 2"/>
                <a:cs typeface="Open Sans 2"/>
                <a:sym typeface="Open Sans 2"/>
              </a:rPr>
              <a:t>   - Show zero-balance accounts (Y/N)</a:t>
            </a:r>
          </a:p>
          <a:p>
            <a:pPr algn="l">
              <a:lnSpc>
                <a:spcPts val="4199"/>
              </a:lnSpc>
            </a:pPr>
            <a:r>
              <a:rPr lang="en-US" sz="2399">
                <a:solidFill>
                  <a:srgbClr val="000000"/>
                </a:solidFill>
                <a:latin typeface="Open Sans 2"/>
                <a:ea typeface="Open Sans 2"/>
                <a:cs typeface="Open Sans 2"/>
                <a:sym typeface="Open Sans 2"/>
              </a:rPr>
              <a:t>   - Show budget variances (Y/N)</a:t>
            </a:r>
          </a:p>
        </p:txBody>
      </p:sp>
      <p:sp>
        <p:nvSpPr>
          <p:cNvPr id="14" name="TextBox 14"/>
          <p:cNvSpPr txBox="1"/>
          <p:nvPr/>
        </p:nvSpPr>
        <p:spPr>
          <a:xfrm>
            <a:off x="10144269" y="2395858"/>
            <a:ext cx="5447671" cy="7586091"/>
          </a:xfrm>
          <a:prstGeom prst="rect">
            <a:avLst/>
          </a:prstGeom>
        </p:spPr>
        <p:txBody>
          <a:bodyPr lIns="0" tIns="0" rIns="0" bIns="0" rtlCol="0" anchor="t">
            <a:spAutoFit/>
          </a:bodyPr>
          <a:lstStyle/>
          <a:p>
            <a:pPr algn="just">
              <a:lnSpc>
                <a:spcPts val="3071"/>
              </a:lnSpc>
            </a:pPr>
            <a:r>
              <a:rPr lang="en-US" sz="2399" b="1" i="1">
                <a:solidFill>
                  <a:srgbClr val="000000"/>
                </a:solidFill>
                <a:latin typeface="Open Sans 2 Bold Italics"/>
                <a:ea typeface="Open Sans 2 Bold Italics"/>
                <a:cs typeface="Open Sans 2 Bold Italics"/>
                <a:sym typeface="Open Sans 2 Bold Italics"/>
              </a:rPr>
              <a:t>Step 3: Account Selection</a:t>
            </a:r>
          </a:p>
          <a:p>
            <a:pPr algn="just">
              <a:lnSpc>
                <a:spcPts val="4055"/>
              </a:lnSpc>
            </a:pPr>
            <a:r>
              <a:rPr lang="en-US" sz="2399">
                <a:solidFill>
                  <a:srgbClr val="000000"/>
                </a:solidFill>
                <a:latin typeface="Open Sans 2"/>
                <a:ea typeface="Open Sans 2"/>
                <a:cs typeface="Open Sans 2"/>
                <a:sym typeface="Open Sans 2"/>
              </a:rPr>
              <a:t>1. Specify account ranges:</a:t>
            </a:r>
          </a:p>
          <a:p>
            <a:pPr algn="just">
              <a:lnSpc>
                <a:spcPts val="4055"/>
              </a:lnSpc>
            </a:pPr>
            <a:r>
              <a:rPr lang="en-US" sz="2399">
                <a:solidFill>
                  <a:srgbClr val="000000"/>
                </a:solidFill>
                <a:latin typeface="Open Sans 2"/>
                <a:ea typeface="Open Sans 2"/>
                <a:cs typeface="Open Sans 2"/>
                <a:sym typeface="Open Sans 2"/>
              </a:rPr>
              <a:t>   - From Account: [Starting account]</a:t>
            </a:r>
          </a:p>
          <a:p>
            <a:pPr algn="just">
              <a:lnSpc>
                <a:spcPts val="4055"/>
              </a:lnSpc>
            </a:pPr>
            <a:r>
              <a:rPr lang="en-US" sz="2399">
                <a:solidFill>
                  <a:srgbClr val="000000"/>
                </a:solidFill>
                <a:latin typeface="Open Sans 2"/>
                <a:ea typeface="Open Sans 2"/>
                <a:cs typeface="Open Sans 2"/>
                <a:sym typeface="Open Sans 2"/>
              </a:rPr>
              <a:t>   - To Account: [Ending account]</a:t>
            </a:r>
          </a:p>
          <a:p>
            <a:pPr algn="just">
              <a:lnSpc>
                <a:spcPts val="4055"/>
              </a:lnSpc>
            </a:pPr>
            <a:r>
              <a:rPr lang="en-US" sz="2399">
                <a:solidFill>
                  <a:srgbClr val="000000"/>
                </a:solidFill>
                <a:latin typeface="Open Sans 2"/>
                <a:ea typeface="Open Sans 2"/>
                <a:cs typeface="Open Sans 2"/>
                <a:sym typeface="Open Sans 2"/>
              </a:rPr>
              <a:t>2. Optionally select by:</a:t>
            </a:r>
          </a:p>
          <a:p>
            <a:pPr algn="just">
              <a:lnSpc>
                <a:spcPts val="4055"/>
              </a:lnSpc>
            </a:pPr>
            <a:r>
              <a:rPr lang="en-US" sz="2399">
                <a:solidFill>
                  <a:srgbClr val="000000"/>
                </a:solidFill>
                <a:latin typeface="Open Sans 2"/>
                <a:ea typeface="Open Sans 2"/>
                <a:cs typeface="Open Sans 2"/>
                <a:sym typeface="Open Sans 2"/>
              </a:rPr>
              <a:t>   - Cost Center</a:t>
            </a:r>
          </a:p>
          <a:p>
            <a:pPr algn="just">
              <a:lnSpc>
                <a:spcPts val="4055"/>
              </a:lnSpc>
            </a:pPr>
            <a:r>
              <a:rPr lang="en-US" sz="2399">
                <a:solidFill>
                  <a:srgbClr val="000000"/>
                </a:solidFill>
                <a:latin typeface="Open Sans 2"/>
                <a:ea typeface="Open Sans 2"/>
                <a:cs typeface="Open Sans 2"/>
                <a:sym typeface="Open Sans 2"/>
              </a:rPr>
              <a:t>   - Product Line</a:t>
            </a:r>
          </a:p>
          <a:p>
            <a:pPr algn="just">
              <a:lnSpc>
                <a:spcPts val="4055"/>
              </a:lnSpc>
            </a:pPr>
            <a:r>
              <a:rPr lang="en-US" sz="2399">
                <a:solidFill>
                  <a:srgbClr val="000000"/>
                </a:solidFill>
                <a:latin typeface="Open Sans 2"/>
                <a:ea typeface="Open Sans 2"/>
                <a:cs typeface="Open Sans 2"/>
                <a:sym typeface="Open Sans 2"/>
              </a:rPr>
              <a:t>   - Other segment values</a:t>
            </a:r>
          </a:p>
          <a:p>
            <a:pPr algn="just">
              <a:lnSpc>
                <a:spcPts val="3071"/>
              </a:lnSpc>
            </a:pPr>
            <a:endParaRPr lang="en-US" sz="2399">
              <a:solidFill>
                <a:srgbClr val="000000"/>
              </a:solidFill>
              <a:latin typeface="Open Sans 2"/>
              <a:ea typeface="Open Sans 2"/>
              <a:cs typeface="Open Sans 2"/>
              <a:sym typeface="Open Sans 2"/>
            </a:endParaRPr>
          </a:p>
          <a:p>
            <a:pPr algn="just">
              <a:lnSpc>
                <a:spcPts val="3071"/>
              </a:lnSpc>
            </a:pPr>
            <a:r>
              <a:rPr lang="en-US" sz="2399" b="1">
                <a:solidFill>
                  <a:srgbClr val="000000"/>
                </a:solidFill>
                <a:latin typeface="Open Sans 2 Bold"/>
                <a:ea typeface="Open Sans 2 Bold"/>
                <a:cs typeface="Open Sans 2 Bold"/>
                <a:sym typeface="Open Sans 2 Bold"/>
              </a:rPr>
              <a:t> Step 4: Output Options</a:t>
            </a:r>
          </a:p>
          <a:p>
            <a:pPr algn="just">
              <a:lnSpc>
                <a:spcPts val="3359"/>
              </a:lnSpc>
            </a:pPr>
            <a:r>
              <a:rPr lang="en-US" sz="2399">
                <a:solidFill>
                  <a:srgbClr val="000000"/>
                </a:solidFill>
                <a:latin typeface="Open Sans 2"/>
                <a:ea typeface="Open Sans 2"/>
                <a:cs typeface="Open Sans 2"/>
                <a:sym typeface="Open Sans 2"/>
              </a:rPr>
              <a:t>1. Choose output format:</a:t>
            </a:r>
          </a:p>
          <a:p>
            <a:pPr algn="just">
              <a:lnSpc>
                <a:spcPts val="3359"/>
              </a:lnSpc>
            </a:pPr>
            <a:r>
              <a:rPr lang="en-US" sz="2399">
                <a:solidFill>
                  <a:srgbClr val="000000"/>
                </a:solidFill>
                <a:latin typeface="Open Sans 2"/>
                <a:ea typeface="Open Sans 2"/>
                <a:cs typeface="Open Sans 2"/>
                <a:sym typeface="Open Sans 2"/>
              </a:rPr>
              <a:t>   - PDF (default)</a:t>
            </a:r>
          </a:p>
          <a:p>
            <a:pPr algn="just">
              <a:lnSpc>
                <a:spcPts val="3359"/>
              </a:lnSpc>
            </a:pPr>
            <a:r>
              <a:rPr lang="en-US" sz="2399">
                <a:solidFill>
                  <a:srgbClr val="000000"/>
                </a:solidFill>
                <a:latin typeface="Open Sans 2"/>
                <a:ea typeface="Open Sans 2"/>
                <a:cs typeface="Open Sans 2"/>
                <a:sym typeface="Open Sans 2"/>
              </a:rPr>
              <a:t>   - Excel</a:t>
            </a:r>
          </a:p>
          <a:p>
            <a:pPr algn="just">
              <a:lnSpc>
                <a:spcPts val="3359"/>
              </a:lnSpc>
            </a:pPr>
            <a:r>
              <a:rPr lang="en-US" sz="2399">
                <a:solidFill>
                  <a:srgbClr val="000000"/>
                </a:solidFill>
                <a:latin typeface="Open Sans 2"/>
                <a:ea typeface="Open Sans 2"/>
                <a:cs typeface="Open Sans 2"/>
                <a:sym typeface="Open Sans 2"/>
              </a:rPr>
              <a:t>   - HTML</a:t>
            </a:r>
          </a:p>
          <a:p>
            <a:pPr algn="just">
              <a:lnSpc>
                <a:spcPts val="3359"/>
              </a:lnSpc>
            </a:pPr>
            <a:r>
              <a:rPr lang="en-US" sz="2399">
                <a:solidFill>
                  <a:srgbClr val="000000"/>
                </a:solidFill>
                <a:latin typeface="Open Sans 2"/>
                <a:ea typeface="Open Sans 2"/>
                <a:cs typeface="Open Sans 2"/>
                <a:sym typeface="Open Sans 2"/>
              </a:rPr>
              <a:t>2. Set notification preferences</a:t>
            </a:r>
          </a:p>
          <a:p>
            <a:pPr algn="just">
              <a:lnSpc>
                <a:spcPts val="3071"/>
              </a:lnSpc>
            </a:pPr>
            <a:endParaRPr lang="en-US" sz="2399">
              <a:solidFill>
                <a:srgbClr val="000000"/>
              </a:solidFill>
              <a:latin typeface="Open Sans 2"/>
              <a:ea typeface="Open Sans 2"/>
              <a:cs typeface="Open Sans 2"/>
              <a:sym typeface="Open Sans 2"/>
            </a:endParaRPr>
          </a:p>
          <a:p>
            <a:pPr algn="just">
              <a:lnSpc>
                <a:spcPts val="3071"/>
              </a:lnSpc>
            </a:pPr>
            <a:endParaRPr lang="en-US" sz="2399">
              <a:solidFill>
                <a:srgbClr val="000000"/>
              </a:solidFill>
              <a:latin typeface="Open Sans 2"/>
              <a:ea typeface="Open Sans 2"/>
              <a:cs typeface="Open Sans 2"/>
              <a:sym typeface="Open Sans 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1659823"/>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841106" y="1510229"/>
            <a:ext cx="5979617" cy="5278098"/>
          </a:xfrm>
          <a:custGeom>
            <a:avLst/>
            <a:gdLst/>
            <a:ahLst/>
            <a:cxnLst/>
            <a:rect l="l" t="t" r="r" b="b"/>
            <a:pathLst>
              <a:path w="5979617" h="5278098">
                <a:moveTo>
                  <a:pt x="0" y="0"/>
                </a:moveTo>
                <a:lnTo>
                  <a:pt x="5979617" y="0"/>
                </a:lnTo>
                <a:lnTo>
                  <a:pt x="5979617" y="5278097"/>
                </a:lnTo>
                <a:lnTo>
                  <a:pt x="0" y="5278097"/>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2063619" y="1272155"/>
            <a:ext cx="12126452" cy="613411"/>
          </a:xfrm>
          <a:prstGeom prst="rect">
            <a:avLst/>
          </a:prstGeom>
        </p:spPr>
        <p:txBody>
          <a:bodyPr lIns="0" tIns="0" rIns="0" bIns="0" rtlCol="0" anchor="t">
            <a:spAutoFit/>
          </a:bodyPr>
          <a:lstStyle/>
          <a:p>
            <a:pPr algn="l">
              <a:lnSpc>
                <a:spcPts val="5039"/>
              </a:lnSpc>
            </a:pPr>
            <a:r>
              <a:rPr lang="en-US" sz="3599" b="1">
                <a:solidFill>
                  <a:srgbClr val="000000"/>
                </a:solidFill>
                <a:latin typeface="Montserrat Bold"/>
                <a:ea typeface="Montserrat Bold"/>
                <a:cs typeface="Montserrat Bold"/>
                <a:sym typeface="Montserrat Bold"/>
              </a:rPr>
              <a:t>Steps of Creating FSC Reports: </a:t>
            </a:r>
          </a:p>
        </p:txBody>
      </p:sp>
      <p:sp>
        <p:nvSpPr>
          <p:cNvPr id="14" name="TextBox 14"/>
          <p:cNvSpPr txBox="1"/>
          <p:nvPr/>
        </p:nvSpPr>
        <p:spPr>
          <a:xfrm>
            <a:off x="2063619" y="1497898"/>
            <a:ext cx="9353810" cy="5188459"/>
          </a:xfrm>
          <a:prstGeom prst="rect">
            <a:avLst/>
          </a:prstGeom>
        </p:spPr>
        <p:txBody>
          <a:bodyPr lIns="0" tIns="0" rIns="0" bIns="0" rtlCol="0" anchor="t">
            <a:spAutoFit/>
          </a:bodyPr>
          <a:lstStyle/>
          <a:p>
            <a:pPr algn="just">
              <a:lnSpc>
                <a:spcPts val="4175"/>
              </a:lnSpc>
            </a:pPr>
            <a:endParaRPr/>
          </a:p>
          <a:p>
            <a:pPr algn="just">
              <a:lnSpc>
                <a:spcPts val="4175"/>
              </a:lnSpc>
            </a:pPr>
            <a:r>
              <a:rPr lang="en-US" sz="2399" b="1" i="1">
                <a:solidFill>
                  <a:srgbClr val="000000"/>
                </a:solidFill>
                <a:latin typeface="Open Sans 2 Bold Italics"/>
                <a:ea typeface="Open Sans 2 Bold Italics"/>
                <a:cs typeface="Open Sans 2 Bold Italics"/>
                <a:sym typeface="Open Sans 2 Bold Italics"/>
              </a:rPr>
              <a:t> Step 1: Define Report Components</a:t>
            </a:r>
          </a:p>
          <a:p>
            <a:pPr algn="just">
              <a:lnSpc>
                <a:spcPts val="4175"/>
              </a:lnSpc>
            </a:pPr>
            <a:r>
              <a:rPr lang="en-US" sz="2399">
                <a:solidFill>
                  <a:srgbClr val="000000"/>
                </a:solidFill>
                <a:latin typeface="Open Sans 2"/>
                <a:ea typeface="Open Sans 2"/>
                <a:cs typeface="Open Sans 2"/>
                <a:sym typeface="Open Sans 2"/>
              </a:rPr>
              <a:t>1. Path: General Ledger &gt; Setup &gt; Financials &gt; FSG</a:t>
            </a:r>
          </a:p>
          <a:p>
            <a:pPr algn="just">
              <a:lnSpc>
                <a:spcPts val="4175"/>
              </a:lnSpc>
            </a:pPr>
            <a:r>
              <a:rPr lang="en-US" sz="2399">
                <a:solidFill>
                  <a:srgbClr val="000000"/>
                </a:solidFill>
                <a:latin typeface="Open Sans 2"/>
                <a:ea typeface="Open Sans 2"/>
                <a:cs typeface="Open Sans 2"/>
                <a:sym typeface="Open Sans 2"/>
              </a:rPr>
              <a:t>2. Set up in this order:</a:t>
            </a:r>
          </a:p>
          <a:p>
            <a:pPr algn="just">
              <a:lnSpc>
                <a:spcPts val="4175"/>
              </a:lnSpc>
            </a:pPr>
            <a:r>
              <a:rPr lang="en-US" sz="2399">
                <a:solidFill>
                  <a:srgbClr val="000000"/>
                </a:solidFill>
                <a:latin typeface="Open Sans 2"/>
                <a:ea typeface="Open Sans 2"/>
                <a:cs typeface="Open Sans 2"/>
                <a:sym typeface="Open Sans 2"/>
              </a:rPr>
              <a:t>   - </a:t>
            </a:r>
            <a:r>
              <a:rPr lang="en-US" sz="2399" b="1">
                <a:solidFill>
                  <a:srgbClr val="000000"/>
                </a:solidFill>
                <a:latin typeface="Open Sans 2 Bold"/>
                <a:ea typeface="Open Sans 2 Bold"/>
                <a:cs typeface="Open Sans 2 Bold"/>
                <a:sym typeface="Open Sans 2 Bold"/>
              </a:rPr>
              <a:t>Row Sets </a:t>
            </a:r>
            <a:r>
              <a:rPr lang="en-US" sz="2399">
                <a:solidFill>
                  <a:srgbClr val="000000"/>
                </a:solidFill>
                <a:latin typeface="Open Sans 2"/>
                <a:ea typeface="Open Sans 2"/>
                <a:cs typeface="Open Sans 2"/>
                <a:sym typeface="Open Sans 2"/>
              </a:rPr>
              <a:t>: define account groupings</a:t>
            </a:r>
          </a:p>
          <a:p>
            <a:pPr algn="just">
              <a:lnSpc>
                <a:spcPts val="4175"/>
              </a:lnSpc>
            </a:pPr>
            <a:r>
              <a:rPr lang="en-US" sz="2399">
                <a:solidFill>
                  <a:srgbClr val="000000"/>
                </a:solidFill>
                <a:latin typeface="Open Sans 2"/>
                <a:ea typeface="Open Sans 2"/>
                <a:cs typeface="Open Sans 2"/>
                <a:sym typeface="Open Sans 2"/>
              </a:rPr>
              <a:t>   - </a:t>
            </a:r>
            <a:r>
              <a:rPr lang="en-US" sz="2399" b="1">
                <a:solidFill>
                  <a:srgbClr val="000000"/>
                </a:solidFill>
                <a:latin typeface="Open Sans 2 Bold"/>
                <a:ea typeface="Open Sans 2 Bold"/>
                <a:cs typeface="Open Sans 2 Bold"/>
                <a:sym typeface="Open Sans 2 Bold"/>
              </a:rPr>
              <a:t>Column Sets</a:t>
            </a:r>
            <a:r>
              <a:rPr lang="en-US" sz="2399">
                <a:solidFill>
                  <a:srgbClr val="000000"/>
                </a:solidFill>
                <a:latin typeface="Open Sans 2"/>
                <a:ea typeface="Open Sans 2"/>
                <a:cs typeface="Open Sans 2"/>
                <a:sym typeface="Open Sans 2"/>
              </a:rPr>
              <a:t> : define period comparisons</a:t>
            </a:r>
          </a:p>
          <a:p>
            <a:pPr algn="just">
              <a:lnSpc>
                <a:spcPts val="4175"/>
              </a:lnSpc>
            </a:pPr>
            <a:r>
              <a:rPr lang="en-US" sz="2399">
                <a:solidFill>
                  <a:srgbClr val="000000"/>
                </a:solidFill>
                <a:latin typeface="Open Sans 2"/>
                <a:ea typeface="Open Sans 2"/>
                <a:cs typeface="Open Sans 2"/>
                <a:sym typeface="Open Sans 2"/>
              </a:rPr>
              <a:t>   - </a:t>
            </a:r>
            <a:r>
              <a:rPr lang="en-US" sz="2399" b="1">
                <a:solidFill>
                  <a:srgbClr val="000000"/>
                </a:solidFill>
                <a:latin typeface="Open Sans 2 Bold"/>
                <a:ea typeface="Open Sans 2 Bold"/>
                <a:cs typeface="Open Sans 2 Bold"/>
                <a:sym typeface="Open Sans 2 Bold"/>
              </a:rPr>
              <a:t>Content Sets</a:t>
            </a:r>
            <a:r>
              <a:rPr lang="en-US" sz="2399">
                <a:solidFill>
                  <a:srgbClr val="000000"/>
                </a:solidFill>
                <a:latin typeface="Open Sans 2"/>
                <a:ea typeface="Open Sans 2"/>
                <a:cs typeface="Open Sans 2"/>
                <a:sym typeface="Open Sans 2"/>
              </a:rPr>
              <a:t> : optional formatting</a:t>
            </a:r>
          </a:p>
          <a:p>
            <a:pPr algn="just">
              <a:lnSpc>
                <a:spcPts val="4175"/>
              </a:lnSpc>
            </a:pPr>
            <a:r>
              <a:rPr lang="en-US" sz="2399">
                <a:solidFill>
                  <a:srgbClr val="000000"/>
                </a:solidFill>
                <a:latin typeface="Open Sans 2"/>
                <a:ea typeface="Open Sans 2"/>
                <a:cs typeface="Open Sans 2"/>
                <a:sym typeface="Open Sans 2"/>
              </a:rPr>
              <a:t>   - </a:t>
            </a:r>
            <a:r>
              <a:rPr lang="en-US" sz="2399" b="1">
                <a:solidFill>
                  <a:srgbClr val="000000"/>
                </a:solidFill>
                <a:latin typeface="Open Sans 2 Bold"/>
                <a:ea typeface="Open Sans 2 Bold"/>
                <a:cs typeface="Open Sans 2 Bold"/>
                <a:sym typeface="Open Sans 2 Bold"/>
              </a:rPr>
              <a:t>Report Sets</a:t>
            </a:r>
            <a:r>
              <a:rPr lang="en-US" sz="2399">
                <a:solidFill>
                  <a:srgbClr val="000000"/>
                </a:solidFill>
                <a:latin typeface="Open Sans 2"/>
                <a:ea typeface="Open Sans 2"/>
                <a:cs typeface="Open Sans 2"/>
                <a:sym typeface="Open Sans 2"/>
              </a:rPr>
              <a:t> : combine multiple reports</a:t>
            </a:r>
          </a:p>
          <a:p>
            <a:pPr algn="just">
              <a:lnSpc>
                <a:spcPts val="4175"/>
              </a:lnSpc>
            </a:pPr>
            <a:endParaRPr lang="en-US" sz="2399">
              <a:solidFill>
                <a:srgbClr val="000000"/>
              </a:solidFill>
              <a:latin typeface="Open Sans 2"/>
              <a:ea typeface="Open Sans 2"/>
              <a:cs typeface="Open Sans 2"/>
              <a:sym typeface="Open Sans 2"/>
            </a:endParaRPr>
          </a:p>
          <a:p>
            <a:pPr algn="just">
              <a:lnSpc>
                <a:spcPts val="4175"/>
              </a:lnSpc>
            </a:pPr>
            <a:endParaRPr lang="en-US" sz="2399">
              <a:solidFill>
                <a:srgbClr val="000000"/>
              </a:solidFill>
              <a:latin typeface="Open Sans 2"/>
              <a:ea typeface="Open Sans 2"/>
              <a:cs typeface="Open Sans 2"/>
              <a:sym typeface="Open Sans 2"/>
            </a:endParaRPr>
          </a:p>
        </p:txBody>
      </p:sp>
      <p:sp>
        <p:nvSpPr>
          <p:cNvPr id="15" name="TextBox 15"/>
          <p:cNvSpPr txBox="1"/>
          <p:nvPr/>
        </p:nvSpPr>
        <p:spPr>
          <a:xfrm>
            <a:off x="2063619" y="5717572"/>
            <a:ext cx="7953673" cy="5834609"/>
          </a:xfrm>
          <a:prstGeom prst="rect">
            <a:avLst/>
          </a:prstGeom>
        </p:spPr>
        <p:txBody>
          <a:bodyPr lIns="0" tIns="0" rIns="0" bIns="0" rtlCol="0" anchor="t">
            <a:spAutoFit/>
          </a:bodyPr>
          <a:lstStyle/>
          <a:p>
            <a:pPr algn="just">
              <a:lnSpc>
                <a:spcPts val="4215"/>
              </a:lnSpc>
            </a:pPr>
            <a:r>
              <a:rPr lang="en-US" sz="2422" b="1" i="1">
                <a:solidFill>
                  <a:srgbClr val="000000"/>
                </a:solidFill>
                <a:latin typeface="Inter Bold Italics"/>
                <a:ea typeface="Inter Bold Italics"/>
                <a:cs typeface="Inter Bold Italics"/>
                <a:sym typeface="Inter Bold Italics"/>
              </a:rPr>
              <a:t>Step 2: Build a Custom Report</a:t>
            </a:r>
          </a:p>
          <a:p>
            <a:pPr algn="just">
              <a:lnSpc>
                <a:spcPts val="4215"/>
              </a:lnSpc>
            </a:pPr>
            <a:r>
              <a:rPr lang="en-US" sz="2422">
                <a:solidFill>
                  <a:srgbClr val="000000"/>
                </a:solidFill>
                <a:latin typeface="Inter"/>
                <a:ea typeface="Inter"/>
                <a:cs typeface="Inter"/>
                <a:sym typeface="Inter"/>
              </a:rPr>
              <a:t>1. Path : General Ledger &gt; Reports &gt; Financial &gt; Define</a:t>
            </a:r>
          </a:p>
          <a:p>
            <a:pPr algn="just">
              <a:lnSpc>
                <a:spcPts val="4215"/>
              </a:lnSpc>
            </a:pPr>
            <a:r>
              <a:rPr lang="en-US" sz="2422">
                <a:solidFill>
                  <a:srgbClr val="000000"/>
                </a:solidFill>
                <a:latin typeface="Inter"/>
                <a:ea typeface="Inter"/>
                <a:cs typeface="Inter"/>
                <a:sym typeface="Inter"/>
              </a:rPr>
              <a:t>2. Click "Create New Report"</a:t>
            </a:r>
          </a:p>
          <a:p>
            <a:pPr algn="just">
              <a:lnSpc>
                <a:spcPts val="4215"/>
              </a:lnSpc>
            </a:pPr>
            <a:r>
              <a:rPr lang="en-US" sz="2422">
                <a:solidFill>
                  <a:srgbClr val="000000"/>
                </a:solidFill>
                <a:latin typeface="Inter"/>
                <a:ea typeface="Inter"/>
                <a:cs typeface="Inter"/>
                <a:sym typeface="Inter"/>
              </a:rPr>
              <a:t>3. Assign row and column sets</a:t>
            </a:r>
          </a:p>
          <a:p>
            <a:pPr algn="just">
              <a:lnSpc>
                <a:spcPts val="4215"/>
              </a:lnSpc>
            </a:pPr>
            <a:r>
              <a:rPr lang="en-US" sz="2422">
                <a:solidFill>
                  <a:srgbClr val="000000"/>
                </a:solidFill>
                <a:latin typeface="Inter"/>
                <a:ea typeface="Inter"/>
                <a:cs typeface="Inter"/>
                <a:sym typeface="Inter"/>
              </a:rPr>
              <a:t>4. Set display options :</a:t>
            </a:r>
          </a:p>
          <a:p>
            <a:pPr algn="just">
              <a:lnSpc>
                <a:spcPts val="4215"/>
              </a:lnSpc>
            </a:pPr>
            <a:r>
              <a:rPr lang="en-US" sz="2422">
                <a:solidFill>
                  <a:srgbClr val="000000"/>
                </a:solidFill>
                <a:latin typeface="Inter"/>
                <a:ea typeface="Inter"/>
                <a:cs typeface="Inter"/>
                <a:sym typeface="Inter"/>
              </a:rPr>
              <a:t> </a:t>
            </a:r>
            <a:r>
              <a:rPr lang="en-US" sz="2422" b="1">
                <a:solidFill>
                  <a:srgbClr val="000000"/>
                </a:solidFill>
                <a:latin typeface="Inter Bold"/>
                <a:ea typeface="Inter Bold"/>
                <a:cs typeface="Inter Bold"/>
                <a:sym typeface="Inter Bold"/>
              </a:rPr>
              <a:t>- Page breaks</a:t>
            </a:r>
          </a:p>
          <a:p>
            <a:pPr algn="just">
              <a:lnSpc>
                <a:spcPts val="4215"/>
              </a:lnSpc>
            </a:pPr>
            <a:r>
              <a:rPr lang="en-US" sz="2422" b="1">
                <a:solidFill>
                  <a:srgbClr val="000000"/>
                </a:solidFill>
                <a:latin typeface="Inter Bold"/>
                <a:ea typeface="Inter Bold"/>
                <a:cs typeface="Inter Bold"/>
                <a:sym typeface="Inter Bold"/>
              </a:rPr>
              <a:t> - Calculations</a:t>
            </a:r>
          </a:p>
          <a:p>
            <a:pPr algn="just">
              <a:lnSpc>
                <a:spcPts val="4215"/>
              </a:lnSpc>
            </a:pPr>
            <a:r>
              <a:rPr lang="en-US" sz="2422" b="1">
                <a:solidFill>
                  <a:srgbClr val="000000"/>
                </a:solidFill>
                <a:latin typeface="Inter Bold"/>
                <a:ea typeface="Inter Bold"/>
                <a:cs typeface="Inter Bold"/>
                <a:sym typeface="Inter Bold"/>
              </a:rPr>
              <a:t> - Override descriptions</a:t>
            </a:r>
          </a:p>
          <a:p>
            <a:pPr algn="just">
              <a:lnSpc>
                <a:spcPts val="4215"/>
              </a:lnSpc>
            </a:pPr>
            <a:endParaRPr lang="en-US" sz="2422" b="1">
              <a:solidFill>
                <a:srgbClr val="000000"/>
              </a:solidFill>
              <a:latin typeface="Inter Bold"/>
              <a:ea typeface="Inter Bold"/>
              <a:cs typeface="Inter Bold"/>
              <a:sym typeface="Inter Bold"/>
            </a:endParaRPr>
          </a:p>
          <a:p>
            <a:pPr algn="just">
              <a:lnSpc>
                <a:spcPts val="4215"/>
              </a:lnSpc>
            </a:pPr>
            <a:r>
              <a:rPr lang="en-US" sz="2422">
                <a:solidFill>
                  <a:srgbClr val="000000"/>
                </a:solidFill>
                <a:latin typeface="Inter"/>
                <a:ea typeface="Inter"/>
                <a:cs typeface="Inter"/>
                <a:sym typeface="Inter"/>
              </a:rPr>
              <a:t> </a:t>
            </a:r>
          </a:p>
          <a:p>
            <a:pPr algn="just">
              <a:lnSpc>
                <a:spcPts val="4215"/>
              </a:lnSpc>
            </a:pPr>
            <a:endParaRPr lang="en-US" sz="2422">
              <a:solidFill>
                <a:srgbClr val="000000"/>
              </a:solidFill>
              <a:latin typeface="Inter"/>
              <a:ea typeface="Inter"/>
              <a:cs typeface="Inter"/>
              <a:sym typeface="Inter"/>
            </a:endParaRPr>
          </a:p>
        </p:txBody>
      </p:sp>
      <p:sp>
        <p:nvSpPr>
          <p:cNvPr id="16" name="TextBox 16"/>
          <p:cNvSpPr txBox="1"/>
          <p:nvPr/>
        </p:nvSpPr>
        <p:spPr>
          <a:xfrm>
            <a:off x="7268437" y="7545465"/>
            <a:ext cx="5497711" cy="2538369"/>
          </a:xfrm>
          <a:prstGeom prst="rect">
            <a:avLst/>
          </a:prstGeom>
        </p:spPr>
        <p:txBody>
          <a:bodyPr lIns="0" tIns="0" rIns="0" bIns="0" rtlCol="0" anchor="t">
            <a:spAutoFit/>
          </a:bodyPr>
          <a:lstStyle/>
          <a:p>
            <a:pPr algn="just">
              <a:lnSpc>
                <a:spcPts val="4069"/>
              </a:lnSpc>
            </a:pPr>
            <a:endParaRPr/>
          </a:p>
          <a:p>
            <a:pPr algn="just">
              <a:lnSpc>
                <a:spcPts val="4069"/>
              </a:lnSpc>
            </a:pPr>
            <a:r>
              <a:rPr lang="en-US" sz="2422">
                <a:solidFill>
                  <a:srgbClr val="000000"/>
                </a:solidFill>
                <a:latin typeface="Inter"/>
                <a:ea typeface="Inter"/>
                <a:cs typeface="Inter"/>
                <a:sym typeface="Inter"/>
              </a:rPr>
              <a:t> </a:t>
            </a:r>
            <a:r>
              <a:rPr lang="en-US" sz="2422" b="1" i="1">
                <a:solidFill>
                  <a:srgbClr val="000000"/>
                </a:solidFill>
                <a:latin typeface="Inter Bold Italics"/>
                <a:ea typeface="Inter Bold Italics"/>
                <a:cs typeface="Inter Bold Italics"/>
                <a:sym typeface="Inter Bold Italics"/>
              </a:rPr>
              <a:t>Step 3: Save and Assign Access</a:t>
            </a:r>
          </a:p>
          <a:p>
            <a:pPr algn="just">
              <a:lnSpc>
                <a:spcPts val="4069"/>
              </a:lnSpc>
            </a:pPr>
            <a:r>
              <a:rPr lang="en-US" sz="2422">
                <a:solidFill>
                  <a:srgbClr val="000000"/>
                </a:solidFill>
                <a:latin typeface="Inter"/>
                <a:ea typeface="Inter"/>
                <a:cs typeface="Inter"/>
                <a:sym typeface="Inter"/>
              </a:rPr>
              <a:t>1. Save with meaningful name</a:t>
            </a:r>
          </a:p>
          <a:p>
            <a:pPr algn="just">
              <a:lnSpc>
                <a:spcPts val="4069"/>
              </a:lnSpc>
            </a:pPr>
            <a:r>
              <a:rPr lang="en-US" sz="2422">
                <a:solidFill>
                  <a:srgbClr val="000000"/>
                </a:solidFill>
                <a:latin typeface="Inter"/>
                <a:ea typeface="Inter"/>
                <a:cs typeface="Inter"/>
                <a:sym typeface="Inter"/>
              </a:rPr>
              <a:t>2. Assign to appropriate responsibility</a:t>
            </a:r>
          </a:p>
          <a:p>
            <a:pPr algn="just">
              <a:lnSpc>
                <a:spcPts val="4069"/>
              </a:lnSpc>
            </a:pPr>
            <a:endParaRPr lang="en-US" sz="2422">
              <a:solidFill>
                <a:srgbClr val="000000"/>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1659823"/>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4214066" y="1950141"/>
            <a:ext cx="7537173" cy="2877661"/>
          </a:xfrm>
          <a:custGeom>
            <a:avLst/>
            <a:gdLst/>
            <a:ahLst/>
            <a:cxnLst/>
            <a:rect l="l" t="t" r="r" b="b"/>
            <a:pathLst>
              <a:path w="7537173" h="2877661">
                <a:moveTo>
                  <a:pt x="0" y="0"/>
                </a:moveTo>
                <a:lnTo>
                  <a:pt x="7537174" y="0"/>
                </a:lnTo>
                <a:lnTo>
                  <a:pt x="7537174" y="2877661"/>
                </a:lnTo>
                <a:lnTo>
                  <a:pt x="0" y="2877661"/>
                </a:lnTo>
                <a:lnTo>
                  <a:pt x="0" y="0"/>
                </a:lnTo>
                <a:close/>
              </a:path>
            </a:pathLst>
          </a:custGeom>
          <a:blipFill>
            <a:blip r:embed="rId5"/>
            <a:stretch>
              <a:fillRect l="-2158" r="-5706" b="-8446"/>
            </a:stretch>
          </a:blipFill>
        </p:spPr>
        <p:txBody>
          <a:bodyPr/>
          <a:lstStyle/>
          <a:p>
            <a:endParaRPr lang="en-US"/>
          </a:p>
        </p:txBody>
      </p:sp>
      <p:sp>
        <p:nvSpPr>
          <p:cNvPr id="13" name="Freeform 13"/>
          <p:cNvSpPr/>
          <p:nvPr/>
        </p:nvSpPr>
        <p:spPr>
          <a:xfrm>
            <a:off x="10307054" y="5143500"/>
            <a:ext cx="7537173" cy="2863468"/>
          </a:xfrm>
          <a:custGeom>
            <a:avLst/>
            <a:gdLst/>
            <a:ahLst/>
            <a:cxnLst/>
            <a:rect l="l" t="t" r="r" b="b"/>
            <a:pathLst>
              <a:path w="7537173" h="2863468">
                <a:moveTo>
                  <a:pt x="0" y="0"/>
                </a:moveTo>
                <a:lnTo>
                  <a:pt x="7537174" y="0"/>
                </a:lnTo>
                <a:lnTo>
                  <a:pt x="7537174" y="2863468"/>
                </a:lnTo>
                <a:lnTo>
                  <a:pt x="0" y="2863468"/>
                </a:lnTo>
                <a:lnTo>
                  <a:pt x="0" y="0"/>
                </a:lnTo>
                <a:close/>
              </a:path>
            </a:pathLst>
          </a:custGeom>
          <a:blipFill>
            <a:blip r:embed="rId6"/>
            <a:stretch>
              <a:fillRect/>
            </a:stretch>
          </a:blipFill>
        </p:spPr>
        <p:txBody>
          <a:bodyPr/>
          <a:lstStyle/>
          <a:p>
            <a:endParaRPr lang="en-US"/>
          </a:p>
        </p:txBody>
      </p:sp>
      <p:sp>
        <p:nvSpPr>
          <p:cNvPr id="14" name="Freeform 14"/>
          <p:cNvSpPr/>
          <p:nvPr/>
        </p:nvSpPr>
        <p:spPr>
          <a:xfrm rot="-3322790" flipH="1">
            <a:off x="8644344" y="5288797"/>
            <a:ext cx="1008496" cy="284900"/>
          </a:xfrm>
          <a:custGeom>
            <a:avLst/>
            <a:gdLst/>
            <a:ahLst/>
            <a:cxnLst/>
            <a:rect l="l" t="t" r="r" b="b"/>
            <a:pathLst>
              <a:path w="1008496" h="284900">
                <a:moveTo>
                  <a:pt x="1008496" y="0"/>
                </a:moveTo>
                <a:lnTo>
                  <a:pt x="0" y="0"/>
                </a:lnTo>
                <a:lnTo>
                  <a:pt x="0" y="284900"/>
                </a:lnTo>
                <a:lnTo>
                  <a:pt x="1008496" y="284900"/>
                </a:lnTo>
                <a:lnTo>
                  <a:pt x="100849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rot="-1216525" flipH="1" flipV="1">
            <a:off x="9143175" y="6571967"/>
            <a:ext cx="1053376" cy="297579"/>
          </a:xfrm>
          <a:custGeom>
            <a:avLst/>
            <a:gdLst/>
            <a:ahLst/>
            <a:cxnLst/>
            <a:rect l="l" t="t" r="r" b="b"/>
            <a:pathLst>
              <a:path w="1053376" h="297579">
                <a:moveTo>
                  <a:pt x="1053377" y="297578"/>
                </a:moveTo>
                <a:lnTo>
                  <a:pt x="0" y="297578"/>
                </a:lnTo>
                <a:lnTo>
                  <a:pt x="0" y="0"/>
                </a:lnTo>
                <a:lnTo>
                  <a:pt x="1053377" y="0"/>
                </a:lnTo>
                <a:lnTo>
                  <a:pt x="1053377" y="297578"/>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2299868" y="5462821"/>
            <a:ext cx="6364519" cy="4181341"/>
          </a:xfrm>
          <a:custGeom>
            <a:avLst/>
            <a:gdLst/>
            <a:ahLst/>
            <a:cxnLst/>
            <a:rect l="l" t="t" r="r" b="b"/>
            <a:pathLst>
              <a:path w="6364519" h="4181341">
                <a:moveTo>
                  <a:pt x="0" y="0"/>
                </a:moveTo>
                <a:lnTo>
                  <a:pt x="6364519" y="0"/>
                </a:lnTo>
                <a:lnTo>
                  <a:pt x="6364519" y="4181341"/>
                </a:lnTo>
                <a:lnTo>
                  <a:pt x="0" y="4181341"/>
                </a:lnTo>
                <a:lnTo>
                  <a:pt x="0" y="0"/>
                </a:lnTo>
                <a:close/>
              </a:path>
            </a:pathLst>
          </a:custGeom>
          <a:blipFill>
            <a:blip r:embed="rId9"/>
            <a:stretch>
              <a:fillRect/>
            </a:stretch>
          </a:blipFill>
        </p:spPr>
        <p:txBody>
          <a:bodyPr/>
          <a:lstStyle/>
          <a:p>
            <a:endParaRPr lang="en-US"/>
          </a:p>
        </p:txBody>
      </p:sp>
      <p:sp>
        <p:nvSpPr>
          <p:cNvPr id="17" name="TextBox 17"/>
          <p:cNvSpPr txBox="1"/>
          <p:nvPr/>
        </p:nvSpPr>
        <p:spPr>
          <a:xfrm>
            <a:off x="2063619" y="1272155"/>
            <a:ext cx="12126452" cy="613411"/>
          </a:xfrm>
          <a:prstGeom prst="rect">
            <a:avLst/>
          </a:prstGeom>
        </p:spPr>
        <p:txBody>
          <a:bodyPr lIns="0" tIns="0" rIns="0" bIns="0" rtlCol="0" anchor="t">
            <a:spAutoFit/>
          </a:bodyPr>
          <a:lstStyle/>
          <a:p>
            <a:pPr algn="l">
              <a:lnSpc>
                <a:spcPts val="5039"/>
              </a:lnSpc>
            </a:pPr>
            <a:r>
              <a:rPr lang="en-US" sz="3599" b="1">
                <a:solidFill>
                  <a:srgbClr val="000000"/>
                </a:solidFill>
                <a:latin typeface="Montserrat Bold"/>
                <a:ea typeface="Montserrat Bold"/>
                <a:cs typeface="Montserrat Bold"/>
                <a:sym typeface="Montserrat Bold"/>
              </a:rPr>
              <a:t>Steps of Creating FSC Reports (cont.): </a:t>
            </a:r>
          </a:p>
        </p:txBody>
      </p:sp>
      <p:sp>
        <p:nvSpPr>
          <p:cNvPr id="18" name="TextBox 18"/>
          <p:cNvSpPr txBox="1"/>
          <p:nvPr/>
        </p:nvSpPr>
        <p:spPr>
          <a:xfrm>
            <a:off x="2063619" y="2245209"/>
            <a:ext cx="2150447" cy="1143762"/>
          </a:xfrm>
          <a:prstGeom prst="rect">
            <a:avLst/>
          </a:prstGeom>
        </p:spPr>
        <p:txBody>
          <a:bodyPr lIns="0" tIns="0" rIns="0" bIns="0" rtlCol="0" anchor="t">
            <a:spAutoFit/>
          </a:bodyPr>
          <a:lstStyle/>
          <a:p>
            <a:pPr algn="just">
              <a:lnSpc>
                <a:spcPts val="4703"/>
              </a:lnSpc>
            </a:pPr>
            <a:endParaRPr/>
          </a:p>
          <a:p>
            <a:pPr algn="just">
              <a:lnSpc>
                <a:spcPts val="4703"/>
              </a:lnSpc>
            </a:pPr>
            <a:r>
              <a:rPr lang="en-US" sz="2799" b="1" i="1">
                <a:solidFill>
                  <a:srgbClr val="000000"/>
                </a:solidFill>
                <a:latin typeface="Inter Bold Italics"/>
                <a:ea typeface="Inter Bold Italics"/>
                <a:cs typeface="Inter Bold Italics"/>
                <a:sym typeface="Inter Bold Italics"/>
              </a:rPr>
              <a:t> Row Sets : </a:t>
            </a:r>
          </a:p>
        </p:txBody>
      </p:sp>
      <p:sp>
        <p:nvSpPr>
          <p:cNvPr id="19" name="TextBox 19"/>
          <p:cNvSpPr txBox="1"/>
          <p:nvPr/>
        </p:nvSpPr>
        <p:spPr>
          <a:xfrm>
            <a:off x="12965955" y="3684040"/>
            <a:ext cx="2774905" cy="1143762"/>
          </a:xfrm>
          <a:prstGeom prst="rect">
            <a:avLst/>
          </a:prstGeom>
        </p:spPr>
        <p:txBody>
          <a:bodyPr lIns="0" tIns="0" rIns="0" bIns="0" rtlCol="0" anchor="t">
            <a:spAutoFit/>
          </a:bodyPr>
          <a:lstStyle/>
          <a:p>
            <a:pPr algn="just">
              <a:lnSpc>
                <a:spcPts val="4703"/>
              </a:lnSpc>
            </a:pPr>
            <a:endParaRPr/>
          </a:p>
          <a:p>
            <a:pPr algn="just">
              <a:lnSpc>
                <a:spcPts val="4703"/>
              </a:lnSpc>
            </a:pPr>
            <a:r>
              <a:rPr lang="en-US" sz="2799" b="1" i="1">
                <a:solidFill>
                  <a:srgbClr val="000000"/>
                </a:solidFill>
                <a:latin typeface="Inter Bold Italics"/>
                <a:ea typeface="Inter Bold Italics"/>
                <a:cs typeface="Inter Bold Italics"/>
                <a:sym typeface="Inter Bold Italics"/>
              </a:rPr>
              <a:t> Column Sets :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9144000" y="2400860"/>
            <a:ext cx="0" cy="7222650"/>
          </a:xfrm>
          <a:prstGeom prst="line">
            <a:avLst/>
          </a:prstGeom>
          <a:ln w="47625" cap="flat">
            <a:solidFill>
              <a:srgbClr val="000000">
                <a:alpha val="29804"/>
              </a:srgbClr>
            </a:solidFill>
            <a:prstDash val="solid"/>
            <a:headEnd type="none" w="sm" len="sm"/>
            <a:tailEnd type="none" w="sm" len="sm"/>
          </a:ln>
        </p:spPr>
        <p:txBody>
          <a:bodyPr/>
          <a:lstStyle/>
          <a:p>
            <a:endParaRPr lang="en-US"/>
          </a:p>
        </p:txBody>
      </p:sp>
      <p:sp>
        <p:nvSpPr>
          <p:cNvPr id="3" name="AutoShape 3"/>
          <p:cNvSpPr/>
          <p:nvPr/>
        </p:nvSpPr>
        <p:spPr>
          <a:xfrm>
            <a:off x="1028700" y="2061173"/>
            <a:ext cx="1310100" cy="0"/>
          </a:xfrm>
          <a:prstGeom prst="line">
            <a:avLst/>
          </a:prstGeom>
          <a:ln w="95250" cap="flat">
            <a:solidFill>
              <a:srgbClr val="0345E4"/>
            </a:solidFill>
            <a:prstDash val="solid"/>
            <a:headEnd type="none" w="sm" len="sm"/>
            <a:tailEnd type="none" w="sm" len="sm"/>
          </a:ln>
        </p:spPr>
        <p:txBody>
          <a:bodyPr/>
          <a:lstStyle/>
          <a:p>
            <a:endParaRPr lang="en-US"/>
          </a:p>
        </p:txBody>
      </p:sp>
      <p:grpSp>
        <p:nvGrpSpPr>
          <p:cNvPr id="4" name="Group 4"/>
          <p:cNvGrpSpPr/>
          <p:nvPr/>
        </p:nvGrpSpPr>
        <p:grpSpPr>
          <a:xfrm>
            <a:off x="1432799" y="2735586"/>
            <a:ext cx="4316989" cy="669452"/>
            <a:chOff x="0" y="0"/>
            <a:chExt cx="2746403" cy="425895"/>
          </a:xfrm>
        </p:grpSpPr>
        <p:sp>
          <p:nvSpPr>
            <p:cNvPr id="5" name="Freeform 5"/>
            <p:cNvSpPr/>
            <p:nvPr/>
          </p:nvSpPr>
          <p:spPr>
            <a:xfrm>
              <a:off x="0" y="0"/>
              <a:ext cx="2746403" cy="425895"/>
            </a:xfrm>
            <a:custGeom>
              <a:avLst/>
              <a:gdLst/>
              <a:ahLst/>
              <a:cxnLst/>
              <a:rect l="l" t="t" r="r" b="b"/>
              <a:pathLst>
                <a:path w="2746403" h="425895">
                  <a:moveTo>
                    <a:pt x="2543203" y="0"/>
                  </a:moveTo>
                  <a:cubicBezTo>
                    <a:pt x="2655427" y="0"/>
                    <a:pt x="2746403" y="95340"/>
                    <a:pt x="2746403" y="212948"/>
                  </a:cubicBezTo>
                  <a:cubicBezTo>
                    <a:pt x="2746403" y="330556"/>
                    <a:pt x="2655427" y="425895"/>
                    <a:pt x="2543203"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en-US"/>
            </a:p>
          </p:txBody>
        </p:sp>
        <p:sp>
          <p:nvSpPr>
            <p:cNvPr id="6" name="TextBox 6"/>
            <p:cNvSpPr txBox="1"/>
            <p:nvPr/>
          </p:nvSpPr>
          <p:spPr>
            <a:xfrm>
              <a:off x="0" y="-47625"/>
              <a:ext cx="2746403"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Scheduling Reports </a:t>
              </a:r>
            </a:p>
          </p:txBody>
        </p:sp>
      </p:grpSp>
      <p:grpSp>
        <p:nvGrpSpPr>
          <p:cNvPr id="7" name="Group 7"/>
          <p:cNvGrpSpPr/>
          <p:nvPr/>
        </p:nvGrpSpPr>
        <p:grpSpPr>
          <a:xfrm>
            <a:off x="10200543" y="2735586"/>
            <a:ext cx="4925372" cy="669452"/>
            <a:chOff x="0" y="0"/>
            <a:chExt cx="3133447" cy="425895"/>
          </a:xfrm>
        </p:grpSpPr>
        <p:sp>
          <p:nvSpPr>
            <p:cNvPr id="8" name="Freeform 8"/>
            <p:cNvSpPr/>
            <p:nvPr/>
          </p:nvSpPr>
          <p:spPr>
            <a:xfrm>
              <a:off x="0" y="0"/>
              <a:ext cx="3133447" cy="425895"/>
            </a:xfrm>
            <a:custGeom>
              <a:avLst/>
              <a:gdLst/>
              <a:ahLst/>
              <a:cxnLst/>
              <a:rect l="l" t="t" r="r" b="b"/>
              <a:pathLst>
                <a:path w="3133447" h="425895">
                  <a:moveTo>
                    <a:pt x="2930247" y="0"/>
                  </a:moveTo>
                  <a:cubicBezTo>
                    <a:pt x="3042471" y="0"/>
                    <a:pt x="3133447" y="95340"/>
                    <a:pt x="3133447" y="212948"/>
                  </a:cubicBezTo>
                  <a:cubicBezTo>
                    <a:pt x="3133447" y="330556"/>
                    <a:pt x="3042471" y="425895"/>
                    <a:pt x="2930247" y="425895"/>
                  </a:cubicBezTo>
                  <a:lnTo>
                    <a:pt x="203200" y="425895"/>
                  </a:lnTo>
                  <a:cubicBezTo>
                    <a:pt x="90976" y="425895"/>
                    <a:pt x="0" y="330556"/>
                    <a:pt x="0" y="212948"/>
                  </a:cubicBezTo>
                  <a:cubicBezTo>
                    <a:pt x="0" y="95340"/>
                    <a:pt x="90976" y="0"/>
                    <a:pt x="203200" y="0"/>
                  </a:cubicBezTo>
                  <a:close/>
                </a:path>
              </a:pathLst>
            </a:custGeom>
            <a:solidFill>
              <a:srgbClr val="000000"/>
            </a:solidFill>
          </p:spPr>
          <p:txBody>
            <a:bodyPr/>
            <a:lstStyle/>
            <a:p>
              <a:endParaRPr lang="en-US"/>
            </a:p>
          </p:txBody>
        </p:sp>
        <p:sp>
          <p:nvSpPr>
            <p:cNvPr id="9" name="TextBox 9"/>
            <p:cNvSpPr txBox="1"/>
            <p:nvPr/>
          </p:nvSpPr>
          <p:spPr>
            <a:xfrm>
              <a:off x="0" y="-47625"/>
              <a:ext cx="3133447" cy="473520"/>
            </a:xfrm>
            <a:prstGeom prst="rect">
              <a:avLst/>
            </a:prstGeom>
          </p:spPr>
          <p:txBody>
            <a:bodyPr lIns="50800" tIns="50800" rIns="50800" bIns="50800" rtlCol="0" anchor="ctr"/>
            <a:lstStyle/>
            <a:p>
              <a:pPr algn="ctr">
                <a:lnSpc>
                  <a:spcPts val="3499"/>
                </a:lnSpc>
              </a:pPr>
              <a:r>
                <a:rPr lang="en-US" sz="2499" b="1">
                  <a:solidFill>
                    <a:srgbClr val="FFFFFF"/>
                  </a:solidFill>
                  <a:latin typeface="Garet Bold"/>
                  <a:ea typeface="Garet Bold"/>
                  <a:cs typeface="Garet Bold"/>
                  <a:sym typeface="Garet Bold"/>
                </a:rPr>
                <a:t>Exporting GL Data to Excel</a:t>
              </a:r>
            </a:p>
          </p:txBody>
        </p:sp>
      </p:grpSp>
      <p:grpSp>
        <p:nvGrpSpPr>
          <p:cNvPr id="10" name="Group 10"/>
          <p:cNvGrpSpPr/>
          <p:nvPr/>
        </p:nvGrpSpPr>
        <p:grpSpPr>
          <a:xfrm>
            <a:off x="763347" y="2735586"/>
            <a:ext cx="669452" cy="66945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9531091" y="2735586"/>
            <a:ext cx="669452" cy="66945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709419" y="-2174505"/>
            <a:ext cx="3744615" cy="374461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098073" y="1230067"/>
            <a:ext cx="12126452" cy="613411"/>
          </a:xfrm>
          <a:prstGeom prst="rect">
            <a:avLst/>
          </a:prstGeom>
        </p:spPr>
        <p:txBody>
          <a:bodyPr lIns="0" tIns="0" rIns="0" bIns="0" rtlCol="0" anchor="t">
            <a:spAutoFit/>
          </a:bodyPr>
          <a:lstStyle/>
          <a:p>
            <a:pPr algn="l">
              <a:lnSpc>
                <a:spcPts val="5039"/>
              </a:lnSpc>
            </a:pPr>
            <a:r>
              <a:rPr lang="en-US" sz="3599" b="1">
                <a:solidFill>
                  <a:srgbClr val="000000"/>
                </a:solidFill>
                <a:latin typeface="Montserrat Bold"/>
                <a:ea typeface="Montserrat Bold"/>
                <a:cs typeface="Montserrat Bold"/>
                <a:sym typeface="Montserrat Bold"/>
              </a:rPr>
              <a:t>Extra Points </a:t>
            </a:r>
          </a:p>
        </p:txBody>
      </p:sp>
      <p:sp>
        <p:nvSpPr>
          <p:cNvPr id="20" name="TextBox 20"/>
          <p:cNvSpPr txBox="1"/>
          <p:nvPr/>
        </p:nvSpPr>
        <p:spPr>
          <a:xfrm>
            <a:off x="763347" y="3489412"/>
            <a:ext cx="8316174" cy="4373500"/>
          </a:xfrm>
          <a:prstGeom prst="rect">
            <a:avLst/>
          </a:prstGeom>
        </p:spPr>
        <p:txBody>
          <a:bodyPr lIns="0" tIns="0" rIns="0" bIns="0" rtlCol="0" anchor="t">
            <a:spAutoFit/>
          </a:bodyPr>
          <a:lstStyle/>
          <a:p>
            <a:pPr algn="l">
              <a:lnSpc>
                <a:spcPts val="4367"/>
              </a:lnSpc>
            </a:pPr>
            <a:r>
              <a:rPr lang="en-US" sz="2399">
                <a:solidFill>
                  <a:srgbClr val="000000"/>
                </a:solidFill>
                <a:latin typeface="Inter"/>
                <a:ea typeface="Inter"/>
                <a:cs typeface="Inter"/>
                <a:sym typeface="Inter"/>
              </a:rPr>
              <a:t>1.</a:t>
            </a:r>
            <a:r>
              <a:rPr lang="en-US" sz="2399" b="1">
                <a:solidFill>
                  <a:srgbClr val="000000"/>
                </a:solidFill>
                <a:latin typeface="Inter Bold"/>
                <a:ea typeface="Inter Bold"/>
                <a:cs typeface="Inter Bold"/>
                <a:sym typeface="Inter Bold"/>
              </a:rPr>
              <a:t> Navigate to: </a:t>
            </a:r>
            <a:r>
              <a:rPr lang="en-US" sz="2399">
                <a:solidFill>
                  <a:srgbClr val="000000"/>
                </a:solidFill>
                <a:latin typeface="Inter"/>
                <a:ea typeface="Inter"/>
                <a:cs typeface="Inter"/>
                <a:sym typeface="Inter"/>
              </a:rPr>
              <a:t>General Ledger &gt; Reports &gt; Financial</a:t>
            </a:r>
          </a:p>
          <a:p>
            <a:pPr algn="l">
              <a:lnSpc>
                <a:spcPts val="4367"/>
              </a:lnSpc>
            </a:pPr>
            <a:r>
              <a:rPr lang="en-US" sz="2399">
                <a:solidFill>
                  <a:srgbClr val="000000"/>
                </a:solidFill>
                <a:latin typeface="Inter"/>
                <a:ea typeface="Inter"/>
                <a:cs typeface="Inter"/>
                <a:sym typeface="Inter"/>
              </a:rPr>
              <a:t>2. Select desired report</a:t>
            </a:r>
          </a:p>
          <a:p>
            <a:pPr algn="l">
              <a:lnSpc>
                <a:spcPts val="4367"/>
              </a:lnSpc>
            </a:pPr>
            <a:r>
              <a:rPr lang="en-US" sz="2399">
                <a:solidFill>
                  <a:srgbClr val="000000"/>
                </a:solidFill>
                <a:latin typeface="Inter"/>
                <a:ea typeface="Inter"/>
                <a:cs typeface="Inter"/>
                <a:sym typeface="Inter"/>
              </a:rPr>
              <a:t>3. Choose </a:t>
            </a:r>
            <a:r>
              <a:rPr lang="en-US" sz="2399" b="1">
                <a:solidFill>
                  <a:srgbClr val="000000"/>
                </a:solidFill>
                <a:latin typeface="Inter Bold"/>
                <a:ea typeface="Inter Bold"/>
                <a:cs typeface="Inter Bold"/>
                <a:sym typeface="Inter Bold"/>
              </a:rPr>
              <a:t>"Schedule" </a:t>
            </a:r>
            <a:r>
              <a:rPr lang="en-US" sz="2399">
                <a:solidFill>
                  <a:srgbClr val="000000"/>
                </a:solidFill>
                <a:latin typeface="Inter"/>
                <a:ea typeface="Inter"/>
                <a:cs typeface="Inter"/>
                <a:sym typeface="Inter"/>
              </a:rPr>
              <a:t>instead of </a:t>
            </a:r>
            <a:r>
              <a:rPr lang="en-US" sz="2399" b="1">
                <a:solidFill>
                  <a:srgbClr val="000000"/>
                </a:solidFill>
                <a:latin typeface="Inter Bold"/>
                <a:ea typeface="Inter Bold"/>
                <a:cs typeface="Inter Bold"/>
                <a:sym typeface="Inter Bold"/>
              </a:rPr>
              <a:t>"Submit"</a:t>
            </a:r>
          </a:p>
          <a:p>
            <a:pPr algn="l">
              <a:lnSpc>
                <a:spcPts val="4367"/>
              </a:lnSpc>
            </a:pPr>
            <a:r>
              <a:rPr lang="en-US" sz="2399">
                <a:solidFill>
                  <a:srgbClr val="000000"/>
                </a:solidFill>
                <a:latin typeface="Inter"/>
                <a:ea typeface="Inter"/>
                <a:cs typeface="Inter"/>
                <a:sym typeface="Inter"/>
              </a:rPr>
              <a:t>4. Set recurrence pattern:</a:t>
            </a:r>
          </a:p>
          <a:p>
            <a:pPr algn="l">
              <a:lnSpc>
                <a:spcPts val="4367"/>
              </a:lnSpc>
            </a:pPr>
            <a:r>
              <a:rPr lang="en-US" sz="2399">
                <a:solidFill>
                  <a:srgbClr val="000000"/>
                </a:solidFill>
                <a:latin typeface="Inter"/>
                <a:ea typeface="Inter"/>
                <a:cs typeface="Inter"/>
                <a:sym typeface="Inter"/>
              </a:rPr>
              <a:t> -</a:t>
            </a:r>
            <a:r>
              <a:rPr lang="en-US" sz="2399" b="1">
                <a:solidFill>
                  <a:srgbClr val="000000"/>
                </a:solidFill>
                <a:latin typeface="Inter Bold"/>
                <a:ea typeface="Inter Bold"/>
                <a:cs typeface="Inter Bold"/>
                <a:sym typeface="Inter Bold"/>
              </a:rPr>
              <a:t> Daily</a:t>
            </a:r>
          </a:p>
          <a:p>
            <a:pPr algn="l">
              <a:lnSpc>
                <a:spcPts val="4367"/>
              </a:lnSpc>
            </a:pPr>
            <a:r>
              <a:rPr lang="en-US" sz="2399" b="1">
                <a:solidFill>
                  <a:srgbClr val="000000"/>
                </a:solidFill>
                <a:latin typeface="Inter Bold"/>
                <a:ea typeface="Inter Bold"/>
                <a:cs typeface="Inter Bold"/>
                <a:sym typeface="Inter Bold"/>
              </a:rPr>
              <a:t> - Weekly</a:t>
            </a:r>
          </a:p>
          <a:p>
            <a:pPr algn="l">
              <a:lnSpc>
                <a:spcPts val="4367"/>
              </a:lnSpc>
            </a:pPr>
            <a:r>
              <a:rPr lang="en-US" sz="2399" b="1">
                <a:solidFill>
                  <a:srgbClr val="000000"/>
                </a:solidFill>
                <a:latin typeface="Inter Bold"/>
                <a:ea typeface="Inter Bold"/>
                <a:cs typeface="Inter Bold"/>
                <a:sym typeface="Inter Bold"/>
              </a:rPr>
              <a:t> - Monthly</a:t>
            </a:r>
          </a:p>
          <a:p>
            <a:pPr algn="l">
              <a:lnSpc>
                <a:spcPts val="4367"/>
              </a:lnSpc>
            </a:pPr>
            <a:r>
              <a:rPr lang="en-US" sz="2399" b="1">
                <a:solidFill>
                  <a:srgbClr val="000000"/>
                </a:solidFill>
                <a:latin typeface="Inter Bold"/>
                <a:ea typeface="Inter Bold"/>
                <a:cs typeface="Inter Bold"/>
                <a:sym typeface="Inter Bold"/>
              </a:rPr>
              <a:t> - End of period</a:t>
            </a:r>
          </a:p>
        </p:txBody>
      </p:sp>
      <p:sp>
        <p:nvSpPr>
          <p:cNvPr id="21" name="TextBox 21"/>
          <p:cNvSpPr txBox="1"/>
          <p:nvPr/>
        </p:nvSpPr>
        <p:spPr>
          <a:xfrm>
            <a:off x="9531091" y="3134297"/>
            <a:ext cx="7791859" cy="3875532"/>
          </a:xfrm>
          <a:prstGeom prst="rect">
            <a:avLst/>
          </a:prstGeom>
        </p:spPr>
        <p:txBody>
          <a:bodyPr lIns="0" tIns="0" rIns="0" bIns="0" rtlCol="0" anchor="t">
            <a:spAutoFit/>
          </a:bodyPr>
          <a:lstStyle/>
          <a:p>
            <a:pPr algn="just">
              <a:lnSpc>
                <a:spcPts val="4464"/>
              </a:lnSpc>
            </a:pPr>
            <a:endParaRPr/>
          </a:p>
          <a:p>
            <a:pPr algn="just">
              <a:lnSpc>
                <a:spcPts val="4464"/>
              </a:lnSpc>
            </a:pPr>
            <a:r>
              <a:rPr lang="en-US" sz="2400">
                <a:solidFill>
                  <a:srgbClr val="000000"/>
                </a:solidFill>
                <a:latin typeface="Open Sans 2"/>
                <a:ea typeface="Open Sans 2"/>
                <a:cs typeface="Open Sans 2"/>
                <a:sym typeface="Open Sans 2"/>
              </a:rPr>
              <a:t>1. Run any standard GL report</a:t>
            </a:r>
          </a:p>
          <a:p>
            <a:pPr algn="just">
              <a:lnSpc>
                <a:spcPts val="4464"/>
              </a:lnSpc>
            </a:pPr>
            <a:r>
              <a:rPr lang="en-US" sz="2400">
                <a:solidFill>
                  <a:srgbClr val="000000"/>
                </a:solidFill>
                <a:latin typeface="Open Sans 2"/>
                <a:ea typeface="Open Sans 2"/>
                <a:cs typeface="Open Sans 2"/>
                <a:sym typeface="Open Sans 2"/>
              </a:rPr>
              <a:t>2. Choose Excel as output format</a:t>
            </a:r>
          </a:p>
          <a:p>
            <a:pPr algn="just">
              <a:lnSpc>
                <a:spcPts val="4464"/>
              </a:lnSpc>
            </a:pPr>
            <a:r>
              <a:rPr lang="en-US" sz="2400">
                <a:solidFill>
                  <a:srgbClr val="000000"/>
                </a:solidFill>
                <a:latin typeface="Open Sans 2"/>
                <a:ea typeface="Open Sans 2"/>
                <a:cs typeface="Open Sans 2"/>
                <a:sym typeface="Open Sans 2"/>
              </a:rPr>
              <a:t> </a:t>
            </a:r>
            <a:r>
              <a:rPr lang="en-US" sz="2400" b="1" i="1">
                <a:solidFill>
                  <a:srgbClr val="000000"/>
                </a:solidFill>
                <a:latin typeface="Open Sans 2 Bold Italics"/>
                <a:ea typeface="Open Sans 2 Bold Italics"/>
                <a:cs typeface="Open Sans 2 Bold Italics"/>
                <a:sym typeface="Open Sans 2 Bold Italics"/>
              </a:rPr>
              <a:t>Alternative method:</a:t>
            </a:r>
          </a:p>
          <a:p>
            <a:pPr marL="518160" lvl="1" indent="-259080" algn="just">
              <a:lnSpc>
                <a:spcPts val="4464"/>
              </a:lnSpc>
              <a:buFont typeface="Arial"/>
              <a:buChar char="•"/>
            </a:pPr>
            <a:r>
              <a:rPr lang="en-US" sz="2400">
                <a:solidFill>
                  <a:srgbClr val="000000"/>
                </a:solidFill>
                <a:latin typeface="Open Sans 2"/>
                <a:ea typeface="Open Sans 2"/>
                <a:cs typeface="Open Sans 2"/>
                <a:sym typeface="Open Sans 2"/>
              </a:rPr>
              <a:t>Use  : General Ledger &gt; Inquiry &gt; Account Inquiry</a:t>
            </a:r>
          </a:p>
          <a:p>
            <a:pPr marL="518160" lvl="1" indent="-259080" algn="just">
              <a:lnSpc>
                <a:spcPts val="4464"/>
              </a:lnSpc>
              <a:buFont typeface="Arial"/>
              <a:buChar char="•"/>
            </a:pPr>
            <a:r>
              <a:rPr lang="en-US" sz="2400">
                <a:solidFill>
                  <a:srgbClr val="000000"/>
                </a:solidFill>
                <a:latin typeface="Open Sans 2"/>
                <a:ea typeface="Open Sans 2"/>
                <a:cs typeface="Open Sans 2"/>
                <a:sym typeface="Open Sans 2"/>
              </a:rPr>
              <a:t>Query desired data</a:t>
            </a:r>
          </a:p>
          <a:p>
            <a:pPr marL="518160" lvl="1" indent="-259080" algn="just">
              <a:lnSpc>
                <a:spcPts val="4464"/>
              </a:lnSpc>
              <a:buFont typeface="Arial"/>
              <a:buChar char="•"/>
            </a:pPr>
            <a:r>
              <a:rPr lang="en-US" sz="2400">
                <a:solidFill>
                  <a:srgbClr val="000000"/>
                </a:solidFill>
                <a:latin typeface="Open Sans 2"/>
                <a:ea typeface="Open Sans 2"/>
                <a:cs typeface="Open Sans 2"/>
                <a:sym typeface="Open Sans 2"/>
              </a:rPr>
              <a:t>Click "Export to Spreadsheet"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txBody>
            <a:bodyPr/>
            <a:lstStyle/>
            <a:p>
              <a:endParaRPr lang="en-US"/>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en-US"/>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en-US"/>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en-US"/>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en-US"/>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624423" y="5465412"/>
            <a:ext cx="4176257" cy="545802"/>
            <a:chOff x="0" y="0"/>
            <a:chExt cx="1099919" cy="143750"/>
          </a:xfrm>
        </p:grpSpPr>
        <p:sp>
          <p:nvSpPr>
            <p:cNvPr id="17" name="Freeform 17"/>
            <p:cNvSpPr/>
            <p:nvPr/>
          </p:nvSpPr>
          <p:spPr>
            <a:xfrm>
              <a:off x="0" y="0"/>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0345E4"/>
            </a:solidFill>
          </p:spPr>
          <p:txBody>
            <a:bodyPr/>
            <a:lstStyle/>
            <a:p>
              <a:endParaRPr lang="en-US"/>
            </a:p>
          </p:txBody>
        </p:sp>
        <p:sp>
          <p:nvSpPr>
            <p:cNvPr id="18" name="TextBox 18"/>
            <p:cNvSpPr txBox="1"/>
            <p:nvPr/>
          </p:nvSpPr>
          <p:spPr>
            <a:xfrm>
              <a:off x="0" y="-28575"/>
              <a:ext cx="1099919" cy="172325"/>
            </a:xfrm>
            <a:prstGeom prst="rect">
              <a:avLst/>
            </a:prstGeom>
          </p:spPr>
          <p:txBody>
            <a:bodyPr lIns="50800" tIns="50800" rIns="50800" bIns="50800" rtlCol="0" anchor="ctr"/>
            <a:lstStyle/>
            <a:p>
              <a:pPr algn="ctr">
                <a:lnSpc>
                  <a:spcPts val="2659"/>
                </a:lnSpc>
              </a:pPr>
              <a:r>
                <a:rPr lang="en-US" sz="1899">
                  <a:solidFill>
                    <a:srgbClr val="FFFFFF"/>
                  </a:solidFill>
                  <a:latin typeface="Garet"/>
                  <a:ea typeface="Garet"/>
                  <a:cs typeface="Garet"/>
                  <a:sym typeface="Garet"/>
                </a:rPr>
                <a:t>MAY 2025</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en-US"/>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653503" y="4648200"/>
            <a:ext cx="8766566" cy="495300"/>
          </a:xfrm>
          <a:prstGeom prst="rect">
            <a:avLst/>
          </a:prstGeom>
        </p:spPr>
        <p:txBody>
          <a:bodyPr lIns="0" tIns="0" rIns="0" bIns="0" rtlCol="0" anchor="t">
            <a:spAutoFit/>
          </a:bodyPr>
          <a:lstStyle/>
          <a:p>
            <a:pPr algn="l">
              <a:lnSpc>
                <a:spcPts val="4199"/>
              </a:lnSpc>
            </a:pPr>
            <a:r>
              <a:rPr lang="en-US" sz="2999" spc="299">
                <a:solidFill>
                  <a:srgbClr val="000000"/>
                </a:solidFill>
                <a:latin typeface="Garet"/>
                <a:ea typeface="Garet"/>
                <a:cs typeface="Garet"/>
                <a:sym typeface="Garet"/>
              </a:rPr>
              <a:t>FOR YOUR ATTENTION</a:t>
            </a:r>
          </a:p>
        </p:txBody>
      </p:sp>
      <p:sp>
        <p:nvSpPr>
          <p:cNvPr id="23" name="TextBox 23"/>
          <p:cNvSpPr txBox="1"/>
          <p:nvPr/>
        </p:nvSpPr>
        <p:spPr>
          <a:xfrm>
            <a:off x="1624423" y="3135538"/>
            <a:ext cx="8795646" cy="1523365"/>
          </a:xfrm>
          <a:prstGeom prst="rect">
            <a:avLst/>
          </a:prstGeom>
        </p:spPr>
        <p:txBody>
          <a:bodyPr lIns="0" tIns="0" rIns="0" bIns="0" rtlCol="0" anchor="t">
            <a:spAutoFit/>
          </a:bodyPr>
          <a:lstStyle/>
          <a:p>
            <a:pPr algn="l">
              <a:lnSpc>
                <a:spcPts val="11960"/>
              </a:lnSpc>
            </a:pPr>
            <a:r>
              <a:rPr lang="en-US" sz="10400" b="1">
                <a:solidFill>
                  <a:srgbClr val="000000"/>
                </a:solidFill>
                <a:latin typeface="Garet Bold"/>
                <a:ea typeface="Garet Bold"/>
                <a:cs typeface="Garet Bold"/>
                <a:sym typeface="Garet Bold"/>
              </a:rPr>
              <a:t>THANK YOU</a:t>
            </a:r>
          </a:p>
        </p:txBody>
      </p:sp>
      <p:grpSp>
        <p:nvGrpSpPr>
          <p:cNvPr id="24" name="Group 24"/>
          <p:cNvGrpSpPr/>
          <p:nvPr/>
        </p:nvGrpSpPr>
        <p:grpSpPr>
          <a:xfrm>
            <a:off x="8484493" y="9014056"/>
            <a:ext cx="2545888" cy="254588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624423" y="786854"/>
            <a:ext cx="2443661" cy="750068"/>
          </a:xfrm>
          <a:custGeom>
            <a:avLst/>
            <a:gdLst/>
            <a:ahLst/>
            <a:cxnLst/>
            <a:rect l="l" t="t" r="r" b="b"/>
            <a:pathLst>
              <a:path w="2443661" h="750068">
                <a:moveTo>
                  <a:pt x="0" y="0"/>
                </a:moveTo>
                <a:lnTo>
                  <a:pt x="2443661" y="0"/>
                </a:lnTo>
                <a:lnTo>
                  <a:pt x="2443661" y="750068"/>
                </a:lnTo>
                <a:lnTo>
                  <a:pt x="0" y="750068"/>
                </a:lnTo>
                <a:lnTo>
                  <a:pt x="0" y="0"/>
                </a:lnTo>
                <a:close/>
              </a:path>
            </a:pathLst>
          </a:custGeom>
          <a:blipFill>
            <a:blip r:embed="rId3"/>
            <a:stretch>
              <a:fillRect/>
            </a:stretch>
          </a:blipFill>
        </p:spPr>
        <p:txBody>
          <a:bodyPr/>
          <a:lstStyle/>
          <a:p>
            <a:endParaRPr lang="en-US"/>
          </a:p>
        </p:txBody>
      </p:sp>
      <p:sp>
        <p:nvSpPr>
          <p:cNvPr id="28" name="Freeform 28"/>
          <p:cNvSpPr/>
          <p:nvPr/>
        </p:nvSpPr>
        <p:spPr>
          <a:xfrm>
            <a:off x="5536655" y="7845835"/>
            <a:ext cx="1854036" cy="1704517"/>
          </a:xfrm>
          <a:custGeom>
            <a:avLst/>
            <a:gdLst/>
            <a:ahLst/>
            <a:cxnLst/>
            <a:rect l="l" t="t" r="r" b="b"/>
            <a:pathLst>
              <a:path w="1854036" h="1704517">
                <a:moveTo>
                  <a:pt x="0" y="0"/>
                </a:moveTo>
                <a:lnTo>
                  <a:pt x="1854037" y="0"/>
                </a:lnTo>
                <a:lnTo>
                  <a:pt x="1854037" y="1704517"/>
                </a:lnTo>
                <a:lnTo>
                  <a:pt x="0" y="1704517"/>
                </a:lnTo>
                <a:lnTo>
                  <a:pt x="0" y="0"/>
                </a:lnTo>
                <a:close/>
              </a:path>
            </a:pathLst>
          </a:custGeom>
          <a:blipFill>
            <a:blip r:embed="rId4"/>
            <a:stretch>
              <a:fillRect/>
            </a:stretch>
          </a:blipFill>
        </p:spPr>
        <p:txBody>
          <a:bodyPr/>
          <a:lstStyle/>
          <a:p>
            <a:endParaRPr lang="en-US"/>
          </a:p>
        </p:txBody>
      </p:sp>
      <p:sp>
        <p:nvSpPr>
          <p:cNvPr id="29" name="Freeform 29"/>
          <p:cNvSpPr/>
          <p:nvPr/>
        </p:nvSpPr>
        <p:spPr>
          <a:xfrm>
            <a:off x="1696420" y="7845835"/>
            <a:ext cx="3228694" cy="1816140"/>
          </a:xfrm>
          <a:custGeom>
            <a:avLst/>
            <a:gdLst/>
            <a:ahLst/>
            <a:cxnLst/>
            <a:rect l="l" t="t" r="r" b="b"/>
            <a:pathLst>
              <a:path w="3228694" h="1816140">
                <a:moveTo>
                  <a:pt x="0" y="0"/>
                </a:moveTo>
                <a:lnTo>
                  <a:pt x="3228694" y="0"/>
                </a:lnTo>
                <a:lnTo>
                  <a:pt x="3228694" y="1816140"/>
                </a:lnTo>
                <a:lnTo>
                  <a:pt x="0" y="1816140"/>
                </a:lnTo>
                <a:lnTo>
                  <a:pt x="0" y="0"/>
                </a:lnTo>
                <a:close/>
              </a:path>
            </a:pathLst>
          </a:custGeom>
          <a:blipFill>
            <a:blip r:embed="rId5"/>
            <a:stretch>
              <a:fillRect/>
            </a:stretch>
          </a:blipFill>
        </p:spPr>
        <p:txBody>
          <a:bodyPr/>
          <a:lstStyle/>
          <a:p>
            <a:endParaRPr lang="en-US"/>
          </a:p>
        </p:txBody>
      </p:sp>
      <p:sp>
        <p:nvSpPr>
          <p:cNvPr id="30" name="Freeform 30"/>
          <p:cNvSpPr/>
          <p:nvPr/>
        </p:nvSpPr>
        <p:spPr>
          <a:xfrm>
            <a:off x="7662928" y="8486330"/>
            <a:ext cx="3190959" cy="423527"/>
          </a:xfrm>
          <a:custGeom>
            <a:avLst/>
            <a:gdLst/>
            <a:ahLst/>
            <a:cxnLst/>
            <a:rect l="l" t="t" r="r" b="b"/>
            <a:pathLst>
              <a:path w="3190959" h="423527">
                <a:moveTo>
                  <a:pt x="0" y="0"/>
                </a:moveTo>
                <a:lnTo>
                  <a:pt x="3190959" y="0"/>
                </a:lnTo>
                <a:lnTo>
                  <a:pt x="3190959" y="423527"/>
                </a:lnTo>
                <a:lnTo>
                  <a:pt x="0" y="4235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TextBox 3"/>
          <p:cNvSpPr txBox="1"/>
          <p:nvPr/>
        </p:nvSpPr>
        <p:spPr>
          <a:xfrm>
            <a:off x="1323975" y="3499814"/>
            <a:ext cx="15407584" cy="3115922"/>
          </a:xfrm>
          <a:prstGeom prst="rect">
            <a:avLst/>
          </a:prstGeom>
        </p:spPr>
        <p:txBody>
          <a:bodyPr lIns="0" tIns="0" rIns="0" bIns="0" rtlCol="0" anchor="t">
            <a:spAutoFit/>
          </a:bodyPr>
          <a:lstStyle/>
          <a:p>
            <a:pPr algn="ctr">
              <a:lnSpc>
                <a:spcPts val="12484"/>
              </a:lnSpc>
            </a:pPr>
            <a:r>
              <a:rPr lang="en-US" sz="8917" b="1">
                <a:solidFill>
                  <a:srgbClr val="FFFFFF"/>
                </a:solidFill>
                <a:latin typeface="Garet Bold"/>
                <a:ea typeface="Garet Bold"/>
                <a:cs typeface="Garet Bold"/>
                <a:sym typeface="Garet Bold"/>
              </a:rPr>
              <a:t>CREATING USER AND RESPOSIBILITY</a:t>
            </a:r>
          </a:p>
        </p:txBody>
      </p:sp>
      <p:sp>
        <p:nvSpPr>
          <p:cNvPr id="4" name="AutoShape 4"/>
          <p:cNvSpPr/>
          <p:nvPr/>
        </p:nvSpPr>
        <p:spPr>
          <a:xfrm>
            <a:off x="7026924" y="7024210"/>
            <a:ext cx="4672188"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15664971" y="-782737"/>
            <a:ext cx="3744615" cy="3744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55020" y="7356528"/>
            <a:ext cx="2350854" cy="235085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853770" y="1794284"/>
            <a:ext cx="5143581" cy="6540029"/>
          </a:xfrm>
          <a:custGeom>
            <a:avLst/>
            <a:gdLst/>
            <a:ahLst/>
            <a:cxnLst/>
            <a:rect l="l" t="t" r="r" b="b"/>
            <a:pathLst>
              <a:path w="5143581" h="6540029">
                <a:moveTo>
                  <a:pt x="0" y="0"/>
                </a:moveTo>
                <a:lnTo>
                  <a:pt x="5143581" y="0"/>
                </a:lnTo>
                <a:lnTo>
                  <a:pt x="5143581" y="6540029"/>
                </a:lnTo>
                <a:lnTo>
                  <a:pt x="0" y="6540029"/>
                </a:lnTo>
                <a:lnTo>
                  <a:pt x="0" y="0"/>
                </a:lnTo>
                <a:close/>
              </a:path>
            </a:pathLst>
          </a:custGeom>
          <a:blipFill>
            <a:blip r:embed="rId5"/>
            <a:stretch>
              <a:fillRect/>
            </a:stretch>
          </a:blipFill>
        </p:spPr>
        <p:txBody>
          <a:bodyPr/>
          <a:lstStyle/>
          <a:p>
            <a:endParaRPr lang="en-US"/>
          </a:p>
        </p:txBody>
      </p:sp>
      <p:sp>
        <p:nvSpPr>
          <p:cNvPr id="13" name="TextBox 13"/>
          <p:cNvSpPr txBox="1"/>
          <p:nvPr/>
        </p:nvSpPr>
        <p:spPr>
          <a:xfrm>
            <a:off x="2064201" y="2257591"/>
            <a:ext cx="4977854"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creating user:</a:t>
            </a:r>
          </a:p>
        </p:txBody>
      </p:sp>
      <p:sp>
        <p:nvSpPr>
          <p:cNvPr id="14" name="TextBox 14"/>
          <p:cNvSpPr txBox="1"/>
          <p:nvPr/>
        </p:nvSpPr>
        <p:spPr>
          <a:xfrm>
            <a:off x="2064201" y="2257591"/>
            <a:ext cx="6139000" cy="5424648"/>
          </a:xfrm>
          <a:prstGeom prst="rect">
            <a:avLst/>
          </a:prstGeom>
        </p:spPr>
        <p:txBody>
          <a:bodyPr lIns="0" tIns="0" rIns="0" bIns="0" rtlCol="0" anchor="t">
            <a:spAutoFit/>
          </a:bodyPr>
          <a:lstStyle/>
          <a:p>
            <a:pPr marL="0" lvl="0" indent="0" algn="l">
              <a:lnSpc>
                <a:spcPts val="4453"/>
              </a:lnSpc>
            </a:pPr>
            <a:endParaRPr/>
          </a:p>
          <a:p>
            <a:pPr marL="0" lvl="0" indent="0" algn="l">
              <a:lnSpc>
                <a:spcPts val="5293"/>
              </a:lnSpc>
            </a:pPr>
            <a:endParaRPr/>
          </a:p>
          <a:p>
            <a:pPr marL="582927" lvl="1" indent="-291463" algn="l">
              <a:lnSpc>
                <a:spcPts val="4103"/>
              </a:lnSpc>
              <a:buAutoNum type="arabicPeriod"/>
            </a:pPr>
            <a:r>
              <a:rPr lang="en-US" sz="2699" b="1" i="1">
                <a:solidFill>
                  <a:srgbClr val="000000"/>
                </a:solidFill>
                <a:latin typeface="Inter Bold Italics"/>
                <a:ea typeface="Inter Bold Italics"/>
                <a:cs typeface="Inter Bold Italics"/>
                <a:sym typeface="Inter Bold Italics"/>
              </a:rPr>
              <a:t>Navigation Responsibility:</a:t>
            </a:r>
          </a:p>
          <a:p>
            <a:pPr algn="l">
              <a:lnSpc>
                <a:spcPts val="4103"/>
              </a:lnSpc>
            </a:pPr>
            <a:r>
              <a:rPr lang="en-US" sz="2699">
                <a:solidFill>
                  <a:srgbClr val="000000"/>
                </a:solidFill>
                <a:latin typeface="Inter"/>
                <a:ea typeface="Inter"/>
                <a:cs typeface="Inter"/>
                <a:sym typeface="Inter"/>
              </a:rPr>
              <a:t> </a:t>
            </a:r>
          </a:p>
          <a:p>
            <a:pPr marL="1165854" lvl="2" indent="-388618" algn="l">
              <a:lnSpc>
                <a:spcPts val="4103"/>
              </a:lnSpc>
              <a:buFont typeface="Arial"/>
              <a:buChar char="⚬"/>
            </a:pPr>
            <a:r>
              <a:rPr lang="en-US" sz="2699">
                <a:solidFill>
                  <a:srgbClr val="000000"/>
                </a:solidFill>
                <a:latin typeface="Inter"/>
                <a:ea typeface="Inter"/>
                <a:cs typeface="Inter"/>
                <a:sym typeface="Inter"/>
              </a:rPr>
              <a:t>System Administrator  </a:t>
            </a:r>
          </a:p>
          <a:p>
            <a:pPr marL="1165854" lvl="2" indent="-388618" algn="l">
              <a:lnSpc>
                <a:spcPts val="4103"/>
              </a:lnSpc>
              <a:buFont typeface="Arial"/>
              <a:buChar char="⚬"/>
            </a:pPr>
            <a:r>
              <a:rPr lang="en-US" sz="2699">
                <a:solidFill>
                  <a:srgbClr val="000000"/>
                </a:solidFill>
                <a:latin typeface="Inter"/>
                <a:ea typeface="Inter"/>
                <a:cs typeface="Inter"/>
                <a:sym typeface="Inter"/>
              </a:rPr>
              <a:t>Security  </a:t>
            </a:r>
          </a:p>
          <a:p>
            <a:pPr marL="1165854" lvl="2" indent="-388618" algn="l">
              <a:lnSpc>
                <a:spcPts val="4103"/>
              </a:lnSpc>
              <a:buFont typeface="Arial"/>
              <a:buChar char="⚬"/>
            </a:pPr>
            <a:r>
              <a:rPr lang="en-US" sz="2699">
                <a:solidFill>
                  <a:srgbClr val="000000"/>
                </a:solidFill>
                <a:latin typeface="Inter"/>
                <a:ea typeface="Inter"/>
                <a:cs typeface="Inter"/>
                <a:sym typeface="Inter"/>
              </a:rPr>
              <a:t>User </a:t>
            </a:r>
          </a:p>
          <a:p>
            <a:pPr marL="1165854" lvl="2" indent="-388618" algn="l">
              <a:lnSpc>
                <a:spcPts val="4103"/>
              </a:lnSpc>
              <a:buFont typeface="Arial"/>
              <a:buChar char="⚬"/>
            </a:pPr>
            <a:r>
              <a:rPr lang="en-US" sz="2699">
                <a:solidFill>
                  <a:srgbClr val="000000"/>
                </a:solidFill>
                <a:latin typeface="Inter"/>
                <a:ea typeface="Inter"/>
                <a:cs typeface="Inter"/>
                <a:sym typeface="Inter"/>
              </a:rPr>
              <a:t>Definition  </a:t>
            </a:r>
          </a:p>
          <a:p>
            <a:pPr algn="l">
              <a:lnSpc>
                <a:spcPts val="4453"/>
              </a:lnSpc>
            </a:pPr>
            <a:endParaRPr lang="en-US" sz="2699">
              <a:solidFill>
                <a:srgbClr val="000000"/>
              </a:solidFill>
              <a:latin typeface="Inter"/>
              <a:ea typeface="Inter"/>
              <a:cs typeface="Inter"/>
              <a:sym typeface="Inter"/>
            </a:endParaRPr>
          </a:p>
          <a:p>
            <a:pPr algn="l">
              <a:lnSpc>
                <a:spcPts val="4453"/>
              </a:lnSpc>
            </a:pPr>
            <a:r>
              <a:rPr lang="en-US" sz="3181">
                <a:solidFill>
                  <a:srgbClr val="000000"/>
                </a:solidFill>
                <a:latin typeface="Inter"/>
                <a:ea typeface="Inter"/>
                <a:cs typeface="Inter"/>
                <a:sym typeface="Inter"/>
              </a:rPr>
              <a:t> </a:t>
            </a:r>
          </a:p>
        </p:txBody>
      </p:sp>
      <p:grpSp>
        <p:nvGrpSpPr>
          <p:cNvPr id="15" name="Group 15"/>
          <p:cNvGrpSpPr/>
          <p:nvPr/>
        </p:nvGrpSpPr>
        <p:grpSpPr>
          <a:xfrm rot="5400000">
            <a:off x="11086162" y="3968652"/>
            <a:ext cx="252356" cy="220812"/>
            <a:chOff x="0" y="0"/>
            <a:chExt cx="812800" cy="711200"/>
          </a:xfrm>
        </p:grpSpPr>
        <p:sp>
          <p:nvSpPr>
            <p:cNvPr id="16" name="Freeform 16"/>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345E4"/>
            </a:solidFill>
          </p:spPr>
          <p:txBody>
            <a:bodyPr/>
            <a:lstStyle/>
            <a:p>
              <a:endParaRPr lang="en-US"/>
            </a:p>
          </p:txBody>
        </p:sp>
        <p:sp>
          <p:nvSpPr>
            <p:cNvPr id="17" name="TextBox 17"/>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5477226">
            <a:off x="11308930" y="6365585"/>
            <a:ext cx="268899" cy="235286"/>
            <a:chOff x="0" y="0"/>
            <a:chExt cx="812800" cy="711200"/>
          </a:xfrm>
        </p:grpSpPr>
        <p:sp>
          <p:nvSpPr>
            <p:cNvPr id="19" name="Freeform 1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345E4"/>
            </a:solidFill>
          </p:spPr>
          <p:txBody>
            <a:bodyPr/>
            <a:lstStyle/>
            <a:p>
              <a:endParaRPr lang="en-US"/>
            </a:p>
          </p:txBody>
        </p:sp>
        <p:sp>
          <p:nvSpPr>
            <p:cNvPr id="20" name="TextBox 20"/>
            <p:cNvSpPr txBox="1"/>
            <p:nvPr/>
          </p:nvSpPr>
          <p:spPr>
            <a:xfrm>
              <a:off x="127000" y="12700"/>
              <a:ext cx="558800" cy="3683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5400000">
            <a:off x="11682175" y="6766532"/>
            <a:ext cx="265196" cy="232047"/>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345E4"/>
            </a:solidFill>
          </p:spPr>
          <p:txBody>
            <a:bodyPr/>
            <a:lstStyle/>
            <a:p>
              <a:endParaRPr lang="en-US"/>
            </a:p>
          </p:txBody>
        </p:sp>
        <p:sp>
          <p:nvSpPr>
            <p:cNvPr id="23" name="TextBox 23"/>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5400000">
            <a:off x="11798198" y="7031729"/>
            <a:ext cx="265196" cy="232047"/>
            <a:chOff x="0" y="0"/>
            <a:chExt cx="812800" cy="711200"/>
          </a:xfrm>
        </p:grpSpPr>
        <p:sp>
          <p:nvSpPr>
            <p:cNvPr id="25" name="Freeform 2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0345E4"/>
            </a:solidFill>
          </p:spPr>
          <p:txBody>
            <a:bodyPr/>
            <a:lstStyle/>
            <a:p>
              <a:endParaRPr lang="en-US"/>
            </a:p>
          </p:txBody>
        </p:sp>
        <p:sp>
          <p:nvSpPr>
            <p:cNvPr id="26" name="TextBox 26"/>
            <p:cNvSpPr txBox="1"/>
            <p:nvPr/>
          </p:nvSpPr>
          <p:spPr>
            <a:xfrm>
              <a:off x="127000" y="12700"/>
              <a:ext cx="558800" cy="3683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1534772" y="1532463"/>
            <a:ext cx="4948354" cy="3292434"/>
          </a:xfrm>
          <a:custGeom>
            <a:avLst/>
            <a:gdLst/>
            <a:ahLst/>
            <a:cxnLst/>
            <a:rect l="l" t="t" r="r" b="b"/>
            <a:pathLst>
              <a:path w="4948354" h="3292434">
                <a:moveTo>
                  <a:pt x="0" y="0"/>
                </a:moveTo>
                <a:lnTo>
                  <a:pt x="4948354" y="0"/>
                </a:lnTo>
                <a:lnTo>
                  <a:pt x="4948354" y="3292435"/>
                </a:lnTo>
                <a:lnTo>
                  <a:pt x="0" y="3292435"/>
                </a:lnTo>
                <a:lnTo>
                  <a:pt x="0" y="0"/>
                </a:lnTo>
                <a:close/>
              </a:path>
            </a:pathLst>
          </a:custGeom>
          <a:blipFill>
            <a:blip r:embed="rId5"/>
            <a:stretch>
              <a:fillRect/>
            </a:stretch>
          </a:blipFill>
        </p:spPr>
        <p:txBody>
          <a:bodyPr/>
          <a:lstStyle/>
          <a:p>
            <a:endParaRPr lang="en-US"/>
          </a:p>
        </p:txBody>
      </p:sp>
      <p:sp>
        <p:nvSpPr>
          <p:cNvPr id="13" name="Freeform 13"/>
          <p:cNvSpPr/>
          <p:nvPr/>
        </p:nvSpPr>
        <p:spPr>
          <a:xfrm>
            <a:off x="11534772" y="5100506"/>
            <a:ext cx="4948354" cy="3298903"/>
          </a:xfrm>
          <a:custGeom>
            <a:avLst/>
            <a:gdLst/>
            <a:ahLst/>
            <a:cxnLst/>
            <a:rect l="l" t="t" r="r" b="b"/>
            <a:pathLst>
              <a:path w="4948354" h="3298903">
                <a:moveTo>
                  <a:pt x="0" y="0"/>
                </a:moveTo>
                <a:lnTo>
                  <a:pt x="4948354" y="0"/>
                </a:lnTo>
                <a:lnTo>
                  <a:pt x="4948354" y="3298903"/>
                </a:lnTo>
                <a:lnTo>
                  <a:pt x="0" y="3298903"/>
                </a:lnTo>
                <a:lnTo>
                  <a:pt x="0" y="0"/>
                </a:lnTo>
                <a:close/>
              </a:path>
            </a:pathLst>
          </a:custGeom>
          <a:blipFill>
            <a:blip r:embed="rId6"/>
            <a:stretch>
              <a:fillRect/>
            </a:stretch>
          </a:blipFill>
        </p:spPr>
        <p:txBody>
          <a:bodyPr/>
          <a:lstStyle/>
          <a:p>
            <a:endParaRPr lang="en-US"/>
          </a:p>
        </p:txBody>
      </p:sp>
      <p:sp>
        <p:nvSpPr>
          <p:cNvPr id="14" name="TextBox 14"/>
          <p:cNvSpPr txBox="1"/>
          <p:nvPr/>
        </p:nvSpPr>
        <p:spPr>
          <a:xfrm>
            <a:off x="2063619" y="2257591"/>
            <a:ext cx="4977854"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creating user:</a:t>
            </a:r>
          </a:p>
        </p:txBody>
      </p:sp>
      <p:sp>
        <p:nvSpPr>
          <p:cNvPr id="15" name="TextBox 15"/>
          <p:cNvSpPr txBox="1"/>
          <p:nvPr/>
        </p:nvSpPr>
        <p:spPr>
          <a:xfrm>
            <a:off x="1311310" y="3487037"/>
            <a:ext cx="8462606" cy="3633092"/>
          </a:xfrm>
          <a:prstGeom prst="rect">
            <a:avLst/>
          </a:prstGeom>
        </p:spPr>
        <p:txBody>
          <a:bodyPr lIns="0" tIns="0" rIns="0" bIns="0" rtlCol="0" anchor="t">
            <a:spAutoFit/>
          </a:bodyPr>
          <a:lstStyle/>
          <a:p>
            <a:pPr algn="l">
              <a:lnSpc>
                <a:spcPts val="4835"/>
              </a:lnSpc>
              <a:spcBef>
                <a:spcPct val="0"/>
              </a:spcBef>
            </a:pPr>
            <a:endParaRPr/>
          </a:p>
          <a:p>
            <a:pPr marL="1373629" lvl="2" indent="-457876" algn="l">
              <a:lnSpc>
                <a:spcPts val="4835"/>
              </a:lnSpc>
              <a:buFont typeface="Arial"/>
              <a:buChar char="⚬"/>
            </a:pPr>
            <a:r>
              <a:rPr lang="en-US" sz="3181" u="none" strike="noStrike">
                <a:solidFill>
                  <a:srgbClr val="000000"/>
                </a:solidFill>
                <a:latin typeface="Inter"/>
                <a:ea typeface="Inter"/>
                <a:cs typeface="Inter"/>
                <a:sym typeface="Inter"/>
              </a:rPr>
              <a:t>Input your Username  </a:t>
            </a:r>
          </a:p>
          <a:p>
            <a:pPr marL="1373629" lvl="2" indent="-457876" algn="l">
              <a:lnSpc>
                <a:spcPts val="4835"/>
              </a:lnSpc>
              <a:buFont typeface="Arial"/>
              <a:buChar char="⚬"/>
            </a:pPr>
            <a:r>
              <a:rPr lang="en-US" sz="3181" u="none" strike="noStrike">
                <a:solidFill>
                  <a:srgbClr val="000000"/>
                </a:solidFill>
                <a:latin typeface="Inter"/>
                <a:ea typeface="Inter"/>
                <a:cs typeface="Inter"/>
                <a:sym typeface="Inter"/>
              </a:rPr>
              <a:t>Re-enter your Password  </a:t>
            </a:r>
          </a:p>
          <a:p>
            <a:pPr marL="1373629" lvl="2" indent="-457876" algn="l">
              <a:lnSpc>
                <a:spcPts val="4835"/>
              </a:lnSpc>
              <a:buFont typeface="Arial"/>
              <a:buChar char="⚬"/>
            </a:pPr>
            <a:r>
              <a:rPr lang="en-US" sz="3181" u="none" strike="noStrike">
                <a:solidFill>
                  <a:srgbClr val="000000"/>
                </a:solidFill>
                <a:latin typeface="Inter"/>
                <a:ea typeface="Inter"/>
                <a:cs typeface="Inter"/>
                <a:sym typeface="Inter"/>
              </a:rPr>
              <a:t>Specify the Effective Date From  </a:t>
            </a:r>
          </a:p>
          <a:p>
            <a:pPr marL="1373629" lvl="2" indent="-457876" algn="l">
              <a:lnSpc>
                <a:spcPts val="4835"/>
              </a:lnSpc>
              <a:buFont typeface="Arial"/>
              <a:buChar char="⚬"/>
            </a:pPr>
            <a:r>
              <a:rPr lang="en-US" sz="3181" u="none" strike="noStrike">
                <a:solidFill>
                  <a:srgbClr val="000000"/>
                </a:solidFill>
                <a:latin typeface="Inter"/>
                <a:ea typeface="Inter"/>
                <a:cs typeface="Inter"/>
                <a:sym typeface="Inter"/>
              </a:rPr>
              <a:t>Choose the Required Responsibilities</a:t>
            </a:r>
          </a:p>
          <a:p>
            <a:pPr marL="1373629" lvl="2" indent="-457876" algn="l">
              <a:lnSpc>
                <a:spcPts val="4835"/>
              </a:lnSpc>
              <a:buFont typeface="Arial"/>
              <a:buChar char="⚬"/>
            </a:pPr>
            <a:r>
              <a:rPr lang="en-US" sz="3181" u="none" strike="noStrike">
                <a:solidFill>
                  <a:srgbClr val="000000"/>
                </a:solidFill>
                <a:latin typeface="Inter"/>
                <a:ea typeface="Inter"/>
                <a:cs typeface="Inter"/>
                <a:sym typeface="Inter"/>
              </a:rPr>
              <a:t>Click on Save &amp; Close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339"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txBody>
            <a:bodyPr/>
            <a:lstStyle/>
            <a:p>
              <a:endParaRPr lang="en-US"/>
            </a:p>
          </p:txBody>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753520" y="2597634"/>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740861" y="6749958"/>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40861" y="340111"/>
            <a:ext cx="2103367" cy="645617"/>
          </a:xfrm>
          <a:custGeom>
            <a:avLst/>
            <a:gdLst/>
            <a:ahLst/>
            <a:cxnLst/>
            <a:rect l="l" t="t" r="r" b="b"/>
            <a:pathLst>
              <a:path w="2103367" h="645617">
                <a:moveTo>
                  <a:pt x="0" y="0"/>
                </a:moveTo>
                <a:lnTo>
                  <a:pt x="2103367" y="0"/>
                </a:lnTo>
                <a:lnTo>
                  <a:pt x="2103367" y="645617"/>
                </a:lnTo>
                <a:lnTo>
                  <a:pt x="0" y="645617"/>
                </a:lnTo>
                <a:lnTo>
                  <a:pt x="0" y="0"/>
                </a:lnTo>
                <a:close/>
              </a:path>
            </a:pathLst>
          </a:custGeom>
          <a:blipFill>
            <a:blip r:embed="rId2"/>
            <a:stretch>
              <a:fillRect/>
            </a:stretch>
          </a:blipFill>
        </p:spPr>
        <p:txBody>
          <a:bodyPr/>
          <a:lstStyle/>
          <a:p>
            <a:endParaRPr lang="en-US"/>
          </a:p>
        </p:txBody>
      </p:sp>
      <p:sp>
        <p:nvSpPr>
          <p:cNvPr id="10" name="Freeform 10"/>
          <p:cNvSpPr/>
          <p:nvPr/>
        </p:nvSpPr>
        <p:spPr>
          <a:xfrm>
            <a:off x="16820723" y="9142869"/>
            <a:ext cx="1023505" cy="940964"/>
          </a:xfrm>
          <a:custGeom>
            <a:avLst/>
            <a:gdLst/>
            <a:ahLst/>
            <a:cxnLst/>
            <a:rect l="l" t="t" r="r" b="b"/>
            <a:pathLst>
              <a:path w="1023505" h="940964">
                <a:moveTo>
                  <a:pt x="0" y="0"/>
                </a:moveTo>
                <a:lnTo>
                  <a:pt x="1023505" y="0"/>
                </a:lnTo>
                <a:lnTo>
                  <a:pt x="1023505" y="940965"/>
                </a:lnTo>
                <a:lnTo>
                  <a:pt x="0" y="940965"/>
                </a:lnTo>
                <a:lnTo>
                  <a:pt x="0" y="0"/>
                </a:lnTo>
                <a:close/>
              </a:path>
            </a:pathLst>
          </a:custGeom>
          <a:blipFill>
            <a:blip r:embed="rId3"/>
            <a:stretch>
              <a:fillRect/>
            </a:stretch>
          </a:blipFill>
        </p:spPr>
        <p:txBody>
          <a:bodyPr/>
          <a:lstStyle/>
          <a:p>
            <a:endParaRPr lang="en-US"/>
          </a:p>
        </p:txBody>
      </p:sp>
      <p:sp>
        <p:nvSpPr>
          <p:cNvPr id="11" name="Freeform 11"/>
          <p:cNvSpPr/>
          <p:nvPr/>
        </p:nvSpPr>
        <p:spPr>
          <a:xfrm>
            <a:off x="14700753" y="9142869"/>
            <a:ext cx="1782373" cy="1002585"/>
          </a:xfrm>
          <a:custGeom>
            <a:avLst/>
            <a:gdLst/>
            <a:ahLst/>
            <a:cxnLst/>
            <a:rect l="l" t="t" r="r" b="b"/>
            <a:pathLst>
              <a:path w="1782373" h="1002585">
                <a:moveTo>
                  <a:pt x="0" y="0"/>
                </a:moveTo>
                <a:lnTo>
                  <a:pt x="1782373" y="0"/>
                </a:lnTo>
                <a:lnTo>
                  <a:pt x="1782373" y="1002585"/>
                </a:lnTo>
                <a:lnTo>
                  <a:pt x="0" y="1002585"/>
                </a:lnTo>
                <a:lnTo>
                  <a:pt x="0" y="0"/>
                </a:lnTo>
                <a:close/>
              </a:path>
            </a:pathLst>
          </a:custGeom>
          <a:blipFill>
            <a:blip r:embed="rId4"/>
            <a:stretch>
              <a:fillRect/>
            </a:stretch>
          </a:blipFill>
        </p:spPr>
        <p:txBody>
          <a:bodyPr/>
          <a:lstStyle/>
          <a:p>
            <a:endParaRPr lang="en-US"/>
          </a:p>
        </p:txBody>
      </p:sp>
      <p:sp>
        <p:nvSpPr>
          <p:cNvPr id="12" name="Freeform 12"/>
          <p:cNvSpPr/>
          <p:nvPr/>
        </p:nvSpPr>
        <p:spPr>
          <a:xfrm>
            <a:off x="10059813" y="1089449"/>
            <a:ext cx="3994735" cy="3016370"/>
          </a:xfrm>
          <a:custGeom>
            <a:avLst/>
            <a:gdLst/>
            <a:ahLst/>
            <a:cxnLst/>
            <a:rect l="l" t="t" r="r" b="b"/>
            <a:pathLst>
              <a:path w="3994735" h="3016370">
                <a:moveTo>
                  <a:pt x="0" y="0"/>
                </a:moveTo>
                <a:lnTo>
                  <a:pt x="3994735" y="0"/>
                </a:lnTo>
                <a:lnTo>
                  <a:pt x="3994735" y="3016370"/>
                </a:lnTo>
                <a:lnTo>
                  <a:pt x="0" y="3016370"/>
                </a:lnTo>
                <a:lnTo>
                  <a:pt x="0" y="0"/>
                </a:lnTo>
                <a:close/>
              </a:path>
            </a:pathLst>
          </a:custGeom>
          <a:blipFill>
            <a:blip r:embed="rId5"/>
            <a:stretch>
              <a:fillRect l="-77692"/>
            </a:stretch>
          </a:blipFill>
        </p:spPr>
        <p:txBody>
          <a:bodyPr/>
          <a:lstStyle/>
          <a:p>
            <a:endParaRPr lang="en-US"/>
          </a:p>
        </p:txBody>
      </p:sp>
      <p:sp>
        <p:nvSpPr>
          <p:cNvPr id="13" name="Freeform 13"/>
          <p:cNvSpPr/>
          <p:nvPr/>
        </p:nvSpPr>
        <p:spPr>
          <a:xfrm>
            <a:off x="11674520" y="4312096"/>
            <a:ext cx="3452384" cy="2189228"/>
          </a:xfrm>
          <a:custGeom>
            <a:avLst/>
            <a:gdLst/>
            <a:ahLst/>
            <a:cxnLst/>
            <a:rect l="l" t="t" r="r" b="b"/>
            <a:pathLst>
              <a:path w="3452384" h="2189228">
                <a:moveTo>
                  <a:pt x="0" y="0"/>
                </a:moveTo>
                <a:lnTo>
                  <a:pt x="3452384" y="0"/>
                </a:lnTo>
                <a:lnTo>
                  <a:pt x="3452384" y="2189228"/>
                </a:lnTo>
                <a:lnTo>
                  <a:pt x="0" y="2189228"/>
                </a:lnTo>
                <a:lnTo>
                  <a:pt x="0" y="0"/>
                </a:lnTo>
                <a:close/>
              </a:path>
            </a:pathLst>
          </a:custGeom>
          <a:blipFill>
            <a:blip r:embed="rId6"/>
            <a:stretch>
              <a:fillRect l="-84839" r="-12746" b="-8314"/>
            </a:stretch>
          </a:blipFill>
        </p:spPr>
        <p:txBody>
          <a:bodyPr/>
          <a:lstStyle/>
          <a:p>
            <a:endParaRPr lang="en-US"/>
          </a:p>
        </p:txBody>
      </p:sp>
      <p:sp>
        <p:nvSpPr>
          <p:cNvPr id="14" name="Freeform 14"/>
          <p:cNvSpPr/>
          <p:nvPr/>
        </p:nvSpPr>
        <p:spPr>
          <a:xfrm>
            <a:off x="13410971" y="6708768"/>
            <a:ext cx="3381573" cy="2123755"/>
          </a:xfrm>
          <a:custGeom>
            <a:avLst/>
            <a:gdLst/>
            <a:ahLst/>
            <a:cxnLst/>
            <a:rect l="l" t="t" r="r" b="b"/>
            <a:pathLst>
              <a:path w="3381573" h="2123755">
                <a:moveTo>
                  <a:pt x="0" y="0"/>
                </a:moveTo>
                <a:lnTo>
                  <a:pt x="3381573" y="0"/>
                </a:lnTo>
                <a:lnTo>
                  <a:pt x="3381573" y="2123755"/>
                </a:lnTo>
                <a:lnTo>
                  <a:pt x="0" y="2123755"/>
                </a:lnTo>
                <a:lnTo>
                  <a:pt x="0" y="0"/>
                </a:lnTo>
                <a:close/>
              </a:path>
            </a:pathLst>
          </a:custGeom>
          <a:blipFill>
            <a:blip r:embed="rId7"/>
            <a:stretch>
              <a:fillRect l="-346479" b="-72326"/>
            </a:stretch>
          </a:blipFill>
        </p:spPr>
        <p:txBody>
          <a:bodyPr/>
          <a:lstStyle/>
          <a:p>
            <a:endParaRPr lang="en-US"/>
          </a:p>
        </p:txBody>
      </p:sp>
      <p:sp>
        <p:nvSpPr>
          <p:cNvPr id="15" name="TextBox 15"/>
          <p:cNvSpPr txBox="1"/>
          <p:nvPr/>
        </p:nvSpPr>
        <p:spPr>
          <a:xfrm>
            <a:off x="2063619" y="2257591"/>
            <a:ext cx="4977854" cy="613410"/>
          </a:xfrm>
          <a:prstGeom prst="rect">
            <a:avLst/>
          </a:prstGeom>
        </p:spPr>
        <p:txBody>
          <a:bodyPr lIns="0" tIns="0" rIns="0" bIns="0" rtlCol="0" anchor="t">
            <a:spAutoFit/>
          </a:bodyPr>
          <a:lstStyle/>
          <a:p>
            <a:pPr algn="ctr">
              <a:lnSpc>
                <a:spcPts val="5040"/>
              </a:lnSpc>
            </a:pPr>
            <a:r>
              <a:rPr lang="en-US" sz="3600" b="1">
                <a:solidFill>
                  <a:srgbClr val="000000"/>
                </a:solidFill>
                <a:latin typeface="Canva Sans Bold"/>
                <a:ea typeface="Canva Sans Bold"/>
                <a:cs typeface="Canva Sans Bold"/>
                <a:sym typeface="Canva Sans Bold"/>
              </a:rPr>
              <a:t>Steps of creating user:</a:t>
            </a:r>
          </a:p>
        </p:txBody>
      </p:sp>
      <p:sp>
        <p:nvSpPr>
          <p:cNvPr id="16" name="TextBox 16"/>
          <p:cNvSpPr txBox="1"/>
          <p:nvPr/>
        </p:nvSpPr>
        <p:spPr>
          <a:xfrm>
            <a:off x="2739674" y="3390851"/>
            <a:ext cx="7320139" cy="6588207"/>
          </a:xfrm>
          <a:prstGeom prst="rect">
            <a:avLst/>
          </a:prstGeom>
        </p:spPr>
        <p:txBody>
          <a:bodyPr lIns="0" tIns="0" rIns="0" bIns="0" rtlCol="0" anchor="t">
            <a:spAutoFit/>
          </a:bodyPr>
          <a:lstStyle/>
          <a:p>
            <a:pPr marL="0" lvl="0" indent="0" algn="l">
              <a:lnSpc>
                <a:spcPts val="3320"/>
              </a:lnSpc>
            </a:pPr>
            <a:r>
              <a:rPr lang="en-US" sz="2371" b="1" i="1">
                <a:solidFill>
                  <a:srgbClr val="000000"/>
                </a:solidFill>
                <a:latin typeface="Open Sans 2 Bold Italics"/>
                <a:ea typeface="Open Sans 2 Bold Italics"/>
                <a:cs typeface="Open Sans 2 Bold Italics"/>
                <a:sym typeface="Open Sans 2 Bold Italics"/>
              </a:rPr>
              <a:t>Registration for a New User</a:t>
            </a:r>
          </a:p>
          <a:p>
            <a:pPr marL="0" lvl="0" indent="0" algn="r">
              <a:lnSpc>
                <a:spcPts val="3320"/>
              </a:lnSpc>
            </a:pPr>
            <a:endParaRPr lang="en-US" sz="2371" b="1" i="1">
              <a:solidFill>
                <a:srgbClr val="000000"/>
              </a:solidFill>
              <a:latin typeface="Open Sans 2 Bold Italics"/>
              <a:ea typeface="Open Sans 2 Bold Italics"/>
              <a:cs typeface="Open Sans 2 Bold Italics"/>
              <a:sym typeface="Open Sans 2 Bold Italics"/>
            </a:endParaRPr>
          </a:p>
          <a:p>
            <a:pPr marL="512064" lvl="1" indent="-256032" algn="just">
              <a:lnSpc>
                <a:spcPts val="3581"/>
              </a:lnSpc>
              <a:buFont typeface="Arial"/>
              <a:buChar char="•"/>
            </a:pPr>
            <a:r>
              <a:rPr lang="en-US" sz="2371">
                <a:solidFill>
                  <a:srgbClr val="000000"/>
                </a:solidFill>
                <a:latin typeface="Open Sans 2"/>
                <a:ea typeface="Open Sans 2"/>
                <a:cs typeface="Open Sans 2"/>
                <a:sym typeface="Open Sans 2"/>
              </a:rPr>
              <a:t>During registration, a password change page appears.</a:t>
            </a:r>
          </a:p>
          <a:p>
            <a:pPr marL="512064" lvl="1" indent="-256032" algn="just">
              <a:lnSpc>
                <a:spcPts val="3581"/>
              </a:lnSpc>
              <a:buFont typeface="Arial"/>
              <a:buChar char="•"/>
            </a:pPr>
            <a:r>
              <a:rPr lang="en-US" sz="2371">
                <a:solidFill>
                  <a:srgbClr val="000000"/>
                </a:solidFill>
                <a:latin typeface="Open Sans 2"/>
                <a:ea typeface="Open Sans 2"/>
                <a:cs typeface="Open Sans 2"/>
                <a:sym typeface="Open Sans 2"/>
              </a:rPr>
              <a:t>The user is prompted to enter their old password.</a:t>
            </a:r>
          </a:p>
          <a:p>
            <a:pPr marL="512064" lvl="1" indent="-256032" algn="just">
              <a:lnSpc>
                <a:spcPts val="3581"/>
              </a:lnSpc>
              <a:buFont typeface="Arial"/>
              <a:buChar char="•"/>
            </a:pPr>
            <a:r>
              <a:rPr lang="en-US" sz="2371">
                <a:solidFill>
                  <a:srgbClr val="000000"/>
                </a:solidFill>
                <a:latin typeface="Open Sans 2"/>
                <a:ea typeface="Open Sans 2"/>
                <a:cs typeface="Open Sans 2"/>
                <a:sym typeface="Open Sans 2"/>
              </a:rPr>
              <a:t>The user is also required to enter the new password twice for confirmation.</a:t>
            </a:r>
          </a:p>
          <a:p>
            <a:pPr marL="512064" lvl="1" indent="-256032" algn="just">
              <a:lnSpc>
                <a:spcPts val="3581"/>
              </a:lnSpc>
              <a:buFont typeface="Arial"/>
              <a:buChar char="•"/>
            </a:pPr>
            <a:r>
              <a:rPr lang="en-US" sz="2371">
                <a:solidFill>
                  <a:srgbClr val="000000"/>
                </a:solidFill>
                <a:latin typeface="Open Sans 2"/>
                <a:ea typeface="Open Sans 2"/>
                <a:cs typeface="Open Sans 2"/>
                <a:sym typeface="Open Sans 2"/>
              </a:rPr>
              <a:t>After completing this step:</a:t>
            </a:r>
          </a:p>
          <a:p>
            <a:pPr marL="1024127" lvl="2" indent="-341376" algn="just">
              <a:lnSpc>
                <a:spcPts val="3581"/>
              </a:lnSpc>
              <a:buFont typeface="Arial"/>
              <a:buChar char="⚬"/>
            </a:pPr>
            <a:r>
              <a:rPr lang="en-US" sz="2371">
                <a:solidFill>
                  <a:srgbClr val="000000"/>
                </a:solidFill>
                <a:latin typeface="Open Sans 2"/>
                <a:ea typeface="Open Sans 2"/>
                <a:cs typeface="Open Sans 2"/>
                <a:sym typeface="Open Sans 2"/>
              </a:rPr>
              <a:t>A new user is successfully created.</a:t>
            </a:r>
          </a:p>
          <a:p>
            <a:pPr marL="1024127" lvl="2" indent="-341376" algn="just">
              <a:lnSpc>
                <a:spcPts val="3581"/>
              </a:lnSpc>
              <a:buFont typeface="Arial"/>
              <a:buChar char="⚬"/>
            </a:pPr>
            <a:r>
              <a:rPr lang="en-US" sz="2371">
                <a:solidFill>
                  <a:srgbClr val="000000"/>
                </a:solidFill>
                <a:latin typeface="Open Sans 2"/>
                <a:ea typeface="Open Sans 2"/>
                <a:cs typeface="Open Sans 2"/>
                <a:sym typeface="Open Sans 2"/>
              </a:rPr>
              <a:t>Their roles and responsibilities are assigned.</a:t>
            </a:r>
          </a:p>
          <a:p>
            <a:pPr marL="1024127" lvl="2" indent="-341376" algn="just">
              <a:lnSpc>
                <a:spcPts val="3581"/>
              </a:lnSpc>
              <a:buFont typeface="Arial"/>
              <a:buChar char="⚬"/>
            </a:pPr>
            <a:r>
              <a:rPr lang="en-US" sz="2371">
                <a:solidFill>
                  <a:srgbClr val="000000"/>
                </a:solidFill>
                <a:latin typeface="Open Sans 2"/>
                <a:ea typeface="Open Sans 2"/>
                <a:cs typeface="Open Sans 2"/>
                <a:sym typeface="Open Sans 2"/>
              </a:rPr>
              <a:t>The system enables login using the new username.</a:t>
            </a:r>
          </a:p>
          <a:p>
            <a:pPr marL="0" lvl="0" indent="0" algn="r">
              <a:lnSpc>
                <a:spcPts val="3320"/>
              </a:lnSpc>
            </a:pPr>
            <a:endParaRPr lang="en-US" sz="2371">
              <a:solidFill>
                <a:srgbClr val="000000"/>
              </a:solidFill>
              <a:latin typeface="Open Sans 2"/>
              <a:ea typeface="Open Sans 2"/>
              <a:cs typeface="Open Sans 2"/>
              <a:sym typeface="Open Sans 2"/>
            </a:endParaRPr>
          </a:p>
          <a:p>
            <a:pPr algn="r">
              <a:lnSpc>
                <a:spcPts val="3320"/>
              </a:lnSpc>
            </a:pPr>
            <a:r>
              <a:rPr lang="en-US" sz="2371">
                <a:solidFill>
                  <a:srgbClr val="000000"/>
                </a:solidFill>
                <a:latin typeface="Open Sans 2"/>
                <a:ea typeface="Open Sans 2"/>
                <a:cs typeface="Open Sans 2"/>
                <a:sym typeface="Open Sans 2"/>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US"/>
          </a:p>
        </p:txBody>
      </p:sp>
      <p:sp>
        <p:nvSpPr>
          <p:cNvPr id="3" name="TextBox 3"/>
          <p:cNvSpPr txBox="1"/>
          <p:nvPr/>
        </p:nvSpPr>
        <p:spPr>
          <a:xfrm>
            <a:off x="3105874" y="3514553"/>
            <a:ext cx="12756192" cy="2057400"/>
          </a:xfrm>
          <a:prstGeom prst="rect">
            <a:avLst/>
          </a:prstGeom>
        </p:spPr>
        <p:txBody>
          <a:bodyPr lIns="0" tIns="0" rIns="0" bIns="0" rtlCol="0" anchor="t">
            <a:spAutoFit/>
          </a:bodyPr>
          <a:lstStyle/>
          <a:p>
            <a:pPr algn="ctr">
              <a:lnSpc>
                <a:spcPts val="16800"/>
              </a:lnSpc>
            </a:pPr>
            <a:r>
              <a:rPr lang="en-US" sz="12000" b="1">
                <a:solidFill>
                  <a:srgbClr val="FFFFFF"/>
                </a:solidFill>
                <a:latin typeface="Garet Bold"/>
                <a:ea typeface="Garet Bold"/>
                <a:cs typeface="Garet Bold"/>
                <a:sym typeface="Garet Bold"/>
              </a:rPr>
              <a:t>CALENDAR</a:t>
            </a:r>
          </a:p>
        </p:txBody>
      </p:sp>
      <p:sp>
        <p:nvSpPr>
          <p:cNvPr id="4" name="TextBox 4"/>
          <p:cNvSpPr txBox="1"/>
          <p:nvPr/>
        </p:nvSpPr>
        <p:spPr>
          <a:xfrm>
            <a:off x="2689904" y="6162727"/>
            <a:ext cx="12908192" cy="1193800"/>
          </a:xfrm>
          <a:prstGeom prst="rect">
            <a:avLst/>
          </a:prstGeom>
        </p:spPr>
        <p:txBody>
          <a:bodyPr lIns="0" tIns="0" rIns="0" bIns="0" rtlCol="0" anchor="t">
            <a:spAutoFit/>
          </a:bodyPr>
          <a:lstStyle/>
          <a:p>
            <a:pPr marL="0" lvl="0" indent="0" algn="ctr">
              <a:lnSpc>
                <a:spcPts val="4999"/>
              </a:lnSpc>
            </a:pPr>
            <a:r>
              <a:rPr lang="en-US" sz="2499">
                <a:solidFill>
                  <a:srgbClr val="FFFFFF"/>
                </a:solidFill>
                <a:latin typeface="Open Sans 1"/>
                <a:ea typeface="Open Sans 1"/>
                <a:cs typeface="Open Sans 1"/>
                <a:sym typeface="Open Sans 1"/>
              </a:rPr>
              <a:t>A Calendar in Oracle defines how financial periods are structured and used for recording transactions.</a:t>
            </a:r>
          </a:p>
        </p:txBody>
      </p:sp>
      <p:sp>
        <p:nvSpPr>
          <p:cNvPr id="5" name="AutoShape 5"/>
          <p:cNvSpPr/>
          <p:nvPr/>
        </p:nvSpPr>
        <p:spPr>
          <a:xfrm>
            <a:off x="8488950" y="5619255"/>
            <a:ext cx="1310100"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5664971" y="-782737"/>
            <a:ext cx="3744615" cy="374461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55020" y="7356528"/>
            <a:ext cx="2350854" cy="235085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FFFFFF">
                  <a:alpha val="19608"/>
                </a:srgbClr>
              </a:soli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3403</Words>
  <Application>Microsoft Office PowerPoint</Application>
  <PresentationFormat>Custom</PresentationFormat>
  <Paragraphs>490</Paragraphs>
  <Slides>46</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46</vt:i4>
      </vt:variant>
    </vt:vector>
  </HeadingPairs>
  <TitlesOfParts>
    <vt:vector size="63" baseType="lpstr">
      <vt:lpstr>Garet Bold</vt:lpstr>
      <vt:lpstr>Garet Ultra-Bold</vt:lpstr>
      <vt:lpstr>Canva Sans</vt:lpstr>
      <vt:lpstr>Inter Italics</vt:lpstr>
      <vt:lpstr>Open Sans 2 Bold Italics</vt:lpstr>
      <vt:lpstr>Open Sans 2</vt:lpstr>
      <vt:lpstr>Inter Bold</vt:lpstr>
      <vt:lpstr>Open Sans 2 Bold</vt:lpstr>
      <vt:lpstr>Open Sans 1</vt:lpstr>
      <vt:lpstr>Arial</vt:lpstr>
      <vt:lpstr>Canva Sans Bold</vt:lpstr>
      <vt:lpstr>Garet</vt:lpstr>
      <vt:lpstr>Montserrat Bold</vt:lpstr>
      <vt:lpstr>Inter Bold Italics</vt:lpstr>
      <vt:lpstr>Inter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Business Proposal Pitch Deck Presentation Design</dc:title>
  <dc:creator>Ashrakat Mahmoud</dc:creator>
  <cp:lastModifiedBy>Ashrakat Mahmoud</cp:lastModifiedBy>
  <cp:revision>2</cp:revision>
  <dcterms:created xsi:type="dcterms:W3CDTF">2006-08-16T00:00:00Z</dcterms:created>
  <dcterms:modified xsi:type="dcterms:W3CDTF">2025-05-11T14:41:41Z</dcterms:modified>
  <dc:identifier>DAGlpcaZrHc</dc:identifier>
</cp:coreProperties>
</file>